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5" r:id="rId8"/>
    <p:sldId id="262" r:id="rId9"/>
    <p:sldId id="274" r:id="rId10"/>
    <p:sldId id="280" r:id="rId11"/>
    <p:sldId id="281" r:id="rId12"/>
    <p:sldId id="282" r:id="rId13"/>
    <p:sldId id="270" r:id="rId14"/>
    <p:sldId id="271" r:id="rId15"/>
    <p:sldId id="272" r:id="rId16"/>
    <p:sldId id="273" r:id="rId17"/>
    <p:sldId id="276" r:id="rId18"/>
    <p:sldId id="286" r:id="rId19"/>
    <p:sldId id="287" r:id="rId20"/>
    <p:sldId id="288" r:id="rId21"/>
    <p:sldId id="289" r:id="rId22"/>
    <p:sldId id="277" r:id="rId23"/>
    <p:sldId id="278" r:id="rId24"/>
    <p:sldId id="279" r:id="rId25"/>
    <p:sldId id="283" r:id="rId26"/>
    <p:sldId id="284" r:id="rId27"/>
    <p:sldId id="285" r:id="rId28"/>
    <p:sldId id="263" r:id="rId29"/>
    <p:sldId id="264" r:id="rId30"/>
    <p:sldId id="265" r:id="rId31"/>
    <p:sldId id="266" r:id="rId32"/>
    <p:sldId id="267" r:id="rId33"/>
    <p:sldId id="268" r:id="rId34"/>
    <p:sldId id="269" r:id="rId35"/>
    <p:sldId id="290" r:id="rId36"/>
  </p:sldIdLst>
  <p:sldSz cx="18288000" cy="10287000"/>
  <p:notesSz cx="6858000" cy="9144000"/>
  <p:embeddedFontLst>
    <p:embeddedFont>
      <p:font typeface="Codec Pro" panose="020B0604020202020204" charset="0"/>
      <p:regular r:id="rId37"/>
    </p:embeddedFont>
    <p:embeddedFont>
      <p:font typeface="Francois One" panose="020B0604020202020204" charset="0"/>
      <p:regular r:id="rId38"/>
    </p:embeddedFont>
    <p:embeddedFont>
      <p:font typeface="Open Sans" panose="020B0606030504020204" pitchFamily="34" charset="0"/>
      <p:regular r:id="rId39"/>
    </p:embeddedFont>
    <p:embeddedFont>
      <p:font typeface="Open Sans Bold" panose="020B0806030504020204" charset="0"/>
      <p:regular r:id="rId40"/>
    </p:embeddedFont>
    <p:embeddedFont>
      <p:font typeface="Poppins Bold" panose="020B0604020202020204" charset="0"/>
      <p:regular r:id="rId41"/>
    </p:embeddedFont>
    <p:embeddedFont>
      <p:font typeface="Quicksand" panose="020B0604020202020204" charset="0"/>
      <p:regular r:id="rId42"/>
    </p:embeddedFont>
    <p:embeddedFont>
      <p:font typeface="Quicksand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14" autoAdjust="0"/>
    <p:restoredTop sz="94622" autoAdjust="0"/>
  </p:normalViewPr>
  <p:slideViewPr>
    <p:cSldViewPr>
      <p:cViewPr varScale="1">
        <p:scale>
          <a:sx n="39" d="100"/>
          <a:sy n="39" d="100"/>
        </p:scale>
        <p:origin x="68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hyperlink" Target="https://docs.google.com/forms/d/e/1FAIpQLSfiLzkvx27JD6cJTmCZDdkKdoNMl8ckio0Ngz7p-2KTyon5yA/viewform?usp=dialo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png"/><Relationship Id="rId9" Type="http://schemas.openxmlformats.org/officeDocument/2006/relationships/hyperlink" Target="https://docs.google.com/forms/d/e/1FAIpQLSfiLzkvx27JD6cJTmCZDdkKdoNMl8ckio0Ngz7p-2KTyon5yA/viewform?usp=dialog"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docs.google.com/forms/d/e/1FAIpQLSfiLzkvx27JD6cJTmCZDdkKdoNMl8ckio0Ngz7p-2KTyon5yA/viewform?usp=dialog" TargetMode="External"/><Relationship Id="rId3" Type="http://schemas.openxmlformats.org/officeDocument/2006/relationships/image" Target="../media/image7.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pn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4.jpeg"/><Relationship Id="rId10" Type="http://schemas.openxmlformats.org/officeDocument/2006/relationships/image" Target="../media/image37.jpeg"/><Relationship Id="rId4" Type="http://schemas.openxmlformats.org/officeDocument/2006/relationships/image" Target="../media/image8.png"/><Relationship Id="rId9" Type="http://schemas.openxmlformats.org/officeDocument/2006/relationships/image" Target="../media/image36.jpe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oleObject" Target="../embeddings/oleObject1.bin"/></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hyperlink" Target="https://setscene.vercel.app" TargetMode="External"/><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jpeg"/><Relationship Id="rId10" Type="http://schemas.openxmlformats.org/officeDocument/2006/relationships/hyperlink" Target="https://cloud.umami.is/analytics/eu/login" TargetMode="External"/><Relationship Id="rId4" Type="http://schemas.openxmlformats.org/officeDocument/2006/relationships/image" Target="../media/image18.png"/><Relationship Id="rId9" Type="http://schemas.openxmlformats.org/officeDocument/2006/relationships/hyperlink" Target="https://formspree.io/login?next=/forms/xeopweog/submiss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TextBox 3"/>
          <p:cNvSpPr txBox="1"/>
          <p:nvPr/>
        </p:nvSpPr>
        <p:spPr>
          <a:xfrm>
            <a:off x="584055" y="2203521"/>
            <a:ext cx="11006446" cy="819150"/>
          </a:xfrm>
          <a:prstGeom prst="rect">
            <a:avLst/>
          </a:prstGeom>
        </p:spPr>
        <p:txBody>
          <a:bodyPr lIns="0" tIns="0" rIns="0" bIns="0" rtlCol="0" anchor="t">
            <a:spAutoFit/>
          </a:bodyPr>
          <a:lstStyle/>
          <a:p>
            <a:pPr algn="l">
              <a:lnSpc>
                <a:spcPts val="6508"/>
              </a:lnSpc>
            </a:pPr>
            <a:r>
              <a:rPr lang="en-US" sz="5423" b="1">
                <a:solidFill>
                  <a:srgbClr val="FFFFFF"/>
                </a:solidFill>
                <a:latin typeface="Quicksand Bold"/>
                <a:ea typeface="Quicksand Bold"/>
                <a:cs typeface="Quicksand Bold"/>
                <a:sym typeface="Quicksand Bold"/>
              </a:rPr>
              <a:t>IMMERSRE. EXPLORE. CREATE.</a:t>
            </a:r>
          </a:p>
        </p:txBody>
      </p:sp>
      <p:grpSp>
        <p:nvGrpSpPr>
          <p:cNvPr id="4" name="Group 4"/>
          <p:cNvGrpSpPr/>
          <p:nvPr/>
        </p:nvGrpSpPr>
        <p:grpSpPr>
          <a:xfrm>
            <a:off x="11390476" y="554009"/>
            <a:ext cx="6529207" cy="892995"/>
            <a:chOff x="0" y="0"/>
            <a:chExt cx="2342335" cy="320360"/>
          </a:xfrm>
        </p:grpSpPr>
        <p:sp>
          <p:nvSpPr>
            <p:cNvPr id="5" name="Freeform 5"/>
            <p:cNvSpPr/>
            <p:nvPr/>
          </p:nvSpPr>
          <p:spPr>
            <a:xfrm>
              <a:off x="0" y="0"/>
              <a:ext cx="2342335" cy="320360"/>
            </a:xfrm>
            <a:custGeom>
              <a:avLst/>
              <a:gdLst/>
              <a:ahLst/>
              <a:cxnLst/>
              <a:rect l="l" t="t" r="r" b="b"/>
              <a:pathLst>
                <a:path w="2342335" h="320360">
                  <a:moveTo>
                    <a:pt x="35572" y="0"/>
                  </a:moveTo>
                  <a:lnTo>
                    <a:pt x="2306762" y="0"/>
                  </a:lnTo>
                  <a:cubicBezTo>
                    <a:pt x="2316197" y="0"/>
                    <a:pt x="2325245" y="3748"/>
                    <a:pt x="2331916" y="10419"/>
                  </a:cubicBezTo>
                  <a:cubicBezTo>
                    <a:pt x="2338587" y="17090"/>
                    <a:pt x="2342335" y="26138"/>
                    <a:pt x="2342335" y="35572"/>
                  </a:cubicBezTo>
                  <a:lnTo>
                    <a:pt x="2342335" y="284788"/>
                  </a:lnTo>
                  <a:cubicBezTo>
                    <a:pt x="2342335" y="304433"/>
                    <a:pt x="2326408" y="320360"/>
                    <a:pt x="2306762" y="320360"/>
                  </a:cubicBezTo>
                  <a:lnTo>
                    <a:pt x="35572" y="320360"/>
                  </a:lnTo>
                  <a:cubicBezTo>
                    <a:pt x="15926" y="320360"/>
                    <a:pt x="0" y="304433"/>
                    <a:pt x="0" y="284788"/>
                  </a:cubicBezTo>
                  <a:lnTo>
                    <a:pt x="0" y="35572"/>
                  </a:lnTo>
                  <a:cubicBezTo>
                    <a:pt x="0" y="15926"/>
                    <a:pt x="15926" y="0"/>
                    <a:pt x="35572" y="0"/>
                  </a:cubicBezTo>
                  <a:close/>
                </a:path>
              </a:pathLst>
            </a:custGeom>
            <a:gradFill rotWithShape="1">
              <a:gsLst>
                <a:gs pos="0">
                  <a:srgbClr val="E5CDFC">
                    <a:alpha val="100000"/>
                  </a:srgbClr>
                </a:gs>
                <a:gs pos="50000">
                  <a:srgbClr val="FFFFFF">
                    <a:alpha val="100000"/>
                  </a:srgbClr>
                </a:gs>
                <a:gs pos="100000">
                  <a:srgbClr val="E5CDFC">
                    <a:alpha val="100000"/>
                  </a:srgbClr>
                </a:gs>
              </a:gsLst>
              <a:lin ang="0"/>
            </a:gradFill>
            <a:ln w="38100" cap="rnd">
              <a:solidFill>
                <a:srgbClr val="000000"/>
              </a:solidFill>
              <a:prstDash val="solid"/>
              <a:round/>
            </a:ln>
          </p:spPr>
          <p:txBody>
            <a:bodyPr/>
            <a:lstStyle/>
            <a:p>
              <a:endParaRPr lang="en-US"/>
            </a:p>
          </p:txBody>
        </p:sp>
        <p:sp>
          <p:nvSpPr>
            <p:cNvPr id="6" name="TextBox 6"/>
            <p:cNvSpPr txBox="1"/>
            <p:nvPr/>
          </p:nvSpPr>
          <p:spPr>
            <a:xfrm>
              <a:off x="0" y="-19050"/>
              <a:ext cx="2342335" cy="339410"/>
            </a:xfrm>
            <a:prstGeom prst="rect">
              <a:avLst/>
            </a:prstGeom>
          </p:spPr>
          <p:txBody>
            <a:bodyPr lIns="40424" tIns="40424" rIns="40424" bIns="40424" rtlCol="0" anchor="ctr"/>
            <a:lstStyle/>
            <a:p>
              <a:pPr marL="0" lvl="0" indent="0" algn="ctr">
                <a:lnSpc>
                  <a:spcPts val="1866"/>
                </a:lnSpc>
                <a:spcBef>
                  <a:spcPct val="0"/>
                </a:spcBef>
              </a:pPr>
              <a:endParaRPr/>
            </a:p>
          </p:txBody>
        </p:sp>
      </p:grpSp>
      <p:grpSp>
        <p:nvGrpSpPr>
          <p:cNvPr id="7" name="Group 7"/>
          <p:cNvGrpSpPr/>
          <p:nvPr/>
        </p:nvGrpSpPr>
        <p:grpSpPr>
          <a:xfrm>
            <a:off x="11390476" y="1669493"/>
            <a:ext cx="6529207" cy="2366931"/>
            <a:chOff x="0" y="0"/>
            <a:chExt cx="2342335" cy="849130"/>
          </a:xfrm>
        </p:grpSpPr>
        <p:sp>
          <p:nvSpPr>
            <p:cNvPr id="8" name="Freeform 8"/>
            <p:cNvSpPr/>
            <p:nvPr/>
          </p:nvSpPr>
          <p:spPr>
            <a:xfrm>
              <a:off x="0" y="0"/>
              <a:ext cx="2342335" cy="849130"/>
            </a:xfrm>
            <a:custGeom>
              <a:avLst/>
              <a:gdLst/>
              <a:ahLst/>
              <a:cxnLst/>
              <a:rect l="l" t="t" r="r" b="b"/>
              <a:pathLst>
                <a:path w="2342335" h="849130">
                  <a:moveTo>
                    <a:pt x="35572" y="0"/>
                  </a:moveTo>
                  <a:lnTo>
                    <a:pt x="2306762" y="0"/>
                  </a:lnTo>
                  <a:cubicBezTo>
                    <a:pt x="2316197" y="0"/>
                    <a:pt x="2325245" y="3748"/>
                    <a:pt x="2331916" y="10419"/>
                  </a:cubicBezTo>
                  <a:cubicBezTo>
                    <a:pt x="2338587" y="17090"/>
                    <a:pt x="2342335" y="26138"/>
                    <a:pt x="2342335" y="35572"/>
                  </a:cubicBezTo>
                  <a:lnTo>
                    <a:pt x="2342335" y="813558"/>
                  </a:lnTo>
                  <a:cubicBezTo>
                    <a:pt x="2342335" y="833204"/>
                    <a:pt x="2326408" y="849130"/>
                    <a:pt x="2306762" y="849130"/>
                  </a:cubicBezTo>
                  <a:lnTo>
                    <a:pt x="35572" y="849130"/>
                  </a:lnTo>
                  <a:cubicBezTo>
                    <a:pt x="26138" y="849130"/>
                    <a:pt x="17090" y="845382"/>
                    <a:pt x="10419" y="838711"/>
                  </a:cubicBezTo>
                  <a:cubicBezTo>
                    <a:pt x="3748" y="832040"/>
                    <a:pt x="0" y="822992"/>
                    <a:pt x="0" y="813558"/>
                  </a:cubicBezTo>
                  <a:lnTo>
                    <a:pt x="0" y="35572"/>
                  </a:lnTo>
                  <a:cubicBezTo>
                    <a:pt x="0" y="15926"/>
                    <a:pt x="15926" y="0"/>
                    <a:pt x="35572" y="0"/>
                  </a:cubicBezTo>
                  <a:close/>
                </a:path>
              </a:pathLst>
            </a:custGeom>
            <a:gradFill rotWithShape="1">
              <a:gsLst>
                <a:gs pos="0">
                  <a:srgbClr val="E5CDFC">
                    <a:alpha val="100000"/>
                  </a:srgbClr>
                </a:gs>
                <a:gs pos="50000">
                  <a:srgbClr val="FFFFFF">
                    <a:alpha val="100000"/>
                  </a:srgbClr>
                </a:gs>
                <a:gs pos="100000">
                  <a:srgbClr val="E5CDFC">
                    <a:alpha val="100000"/>
                  </a:srgbClr>
                </a:gs>
              </a:gsLst>
              <a:lin ang="0"/>
            </a:gradFill>
            <a:ln w="38100" cap="rnd">
              <a:solidFill>
                <a:srgbClr val="000000"/>
              </a:solidFill>
              <a:prstDash val="solid"/>
              <a:round/>
            </a:ln>
          </p:spPr>
          <p:txBody>
            <a:bodyPr/>
            <a:lstStyle/>
            <a:p>
              <a:endParaRPr lang="en-US"/>
            </a:p>
          </p:txBody>
        </p:sp>
        <p:sp>
          <p:nvSpPr>
            <p:cNvPr id="9" name="TextBox 9"/>
            <p:cNvSpPr txBox="1"/>
            <p:nvPr/>
          </p:nvSpPr>
          <p:spPr>
            <a:xfrm>
              <a:off x="0" y="-19050"/>
              <a:ext cx="2342335" cy="868180"/>
            </a:xfrm>
            <a:prstGeom prst="rect">
              <a:avLst/>
            </a:prstGeom>
          </p:spPr>
          <p:txBody>
            <a:bodyPr lIns="40424" tIns="40424" rIns="40424" bIns="40424" rtlCol="0" anchor="ctr"/>
            <a:lstStyle/>
            <a:p>
              <a:pPr marL="0" lvl="0" indent="0" algn="ctr">
                <a:lnSpc>
                  <a:spcPts val="1866"/>
                </a:lnSpc>
                <a:spcBef>
                  <a:spcPct val="0"/>
                </a:spcBef>
              </a:pPr>
              <a:endParaRPr/>
            </a:p>
          </p:txBody>
        </p:sp>
      </p:grpSp>
      <p:sp>
        <p:nvSpPr>
          <p:cNvPr id="10" name="TextBox 10"/>
          <p:cNvSpPr txBox="1"/>
          <p:nvPr/>
        </p:nvSpPr>
        <p:spPr>
          <a:xfrm>
            <a:off x="11568942" y="1848133"/>
            <a:ext cx="3889373" cy="1952500"/>
          </a:xfrm>
          <a:prstGeom prst="rect">
            <a:avLst/>
          </a:prstGeom>
        </p:spPr>
        <p:txBody>
          <a:bodyPr lIns="0" tIns="0" rIns="0" bIns="0" rtlCol="0" anchor="t">
            <a:spAutoFit/>
          </a:bodyPr>
          <a:lstStyle/>
          <a:p>
            <a:pPr algn="l">
              <a:lnSpc>
                <a:spcPts val="2572"/>
              </a:lnSpc>
            </a:pPr>
            <a:r>
              <a:rPr lang="en-US" sz="2143" spc="313">
                <a:solidFill>
                  <a:srgbClr val="141C39"/>
                </a:solidFill>
                <a:latin typeface="Codec Pro"/>
                <a:ea typeface="Codec Pro"/>
                <a:cs typeface="Codec Pro"/>
                <a:sym typeface="Codec Pro"/>
              </a:rPr>
              <a:t>BSMALLA MOHAMED</a:t>
            </a:r>
          </a:p>
          <a:p>
            <a:pPr algn="l">
              <a:lnSpc>
                <a:spcPts val="2572"/>
              </a:lnSpc>
            </a:pPr>
            <a:r>
              <a:rPr lang="en-US" sz="2143" spc="313">
                <a:solidFill>
                  <a:srgbClr val="141C39"/>
                </a:solidFill>
                <a:latin typeface="Codec Pro"/>
                <a:ea typeface="Codec Pro"/>
                <a:cs typeface="Codec Pro"/>
                <a:sym typeface="Codec Pro"/>
              </a:rPr>
              <a:t>ATRAB ALI</a:t>
            </a:r>
          </a:p>
          <a:p>
            <a:pPr algn="l">
              <a:lnSpc>
                <a:spcPts val="2572"/>
              </a:lnSpc>
            </a:pPr>
            <a:r>
              <a:rPr lang="en-US" sz="2143" spc="313">
                <a:solidFill>
                  <a:srgbClr val="141C39"/>
                </a:solidFill>
                <a:latin typeface="Codec Pro"/>
                <a:ea typeface="Codec Pro"/>
                <a:cs typeface="Codec Pro"/>
                <a:sym typeface="Codec Pro"/>
              </a:rPr>
              <a:t>NON ALKHIDIR</a:t>
            </a:r>
          </a:p>
          <a:p>
            <a:pPr algn="l">
              <a:lnSpc>
                <a:spcPts val="2572"/>
              </a:lnSpc>
            </a:pPr>
            <a:r>
              <a:rPr lang="en-US" sz="2143" spc="313">
                <a:solidFill>
                  <a:srgbClr val="141C39"/>
                </a:solidFill>
                <a:latin typeface="Codec Pro"/>
                <a:ea typeface="Codec Pro"/>
                <a:cs typeface="Codec Pro"/>
                <a:sym typeface="Codec Pro"/>
              </a:rPr>
              <a:t>AISHA ADAAIKI</a:t>
            </a:r>
          </a:p>
          <a:p>
            <a:pPr algn="l">
              <a:lnSpc>
                <a:spcPts val="2572"/>
              </a:lnSpc>
            </a:pPr>
            <a:r>
              <a:rPr lang="en-US" sz="2143" spc="313">
                <a:solidFill>
                  <a:srgbClr val="141C39"/>
                </a:solidFill>
                <a:latin typeface="Codec Pro"/>
                <a:ea typeface="Codec Pro"/>
                <a:cs typeface="Codec Pro"/>
                <a:sym typeface="Codec Pro"/>
              </a:rPr>
              <a:t>AHYA AL WATTAR</a:t>
            </a:r>
          </a:p>
          <a:p>
            <a:pPr algn="l">
              <a:lnSpc>
                <a:spcPts val="2572"/>
              </a:lnSpc>
            </a:pPr>
            <a:r>
              <a:rPr lang="en-US" sz="2143" spc="313">
                <a:solidFill>
                  <a:srgbClr val="141C39"/>
                </a:solidFill>
                <a:latin typeface="Codec Pro"/>
                <a:ea typeface="Codec Pro"/>
                <a:cs typeface="Codec Pro"/>
                <a:sym typeface="Codec Pro"/>
              </a:rPr>
              <a:t>SHAHAD MUSA</a:t>
            </a:r>
          </a:p>
        </p:txBody>
      </p:sp>
      <p:sp>
        <p:nvSpPr>
          <p:cNvPr id="11" name="TextBox 11"/>
          <p:cNvSpPr txBox="1"/>
          <p:nvPr/>
        </p:nvSpPr>
        <p:spPr>
          <a:xfrm>
            <a:off x="15458316" y="1848133"/>
            <a:ext cx="2263524" cy="1952500"/>
          </a:xfrm>
          <a:prstGeom prst="rect">
            <a:avLst/>
          </a:prstGeom>
        </p:spPr>
        <p:txBody>
          <a:bodyPr lIns="0" tIns="0" rIns="0" bIns="0" rtlCol="0" anchor="t">
            <a:spAutoFit/>
          </a:bodyPr>
          <a:lstStyle/>
          <a:p>
            <a:pPr algn="l">
              <a:lnSpc>
                <a:spcPts val="2572"/>
              </a:lnSpc>
            </a:pPr>
            <a:r>
              <a:rPr lang="en-US" sz="2143" spc="313">
                <a:solidFill>
                  <a:srgbClr val="141C39"/>
                </a:solidFill>
                <a:latin typeface="Codec Pro"/>
                <a:ea typeface="Codec Pro"/>
                <a:cs typeface="Codec Pro"/>
                <a:sym typeface="Codec Pro"/>
              </a:rPr>
              <a:t>202204404</a:t>
            </a:r>
          </a:p>
          <a:p>
            <a:pPr algn="l">
              <a:lnSpc>
                <a:spcPts val="2572"/>
              </a:lnSpc>
            </a:pPr>
            <a:r>
              <a:rPr lang="en-US" sz="2143" spc="313">
                <a:solidFill>
                  <a:srgbClr val="141C39"/>
                </a:solidFill>
                <a:latin typeface="Codec Pro"/>
                <a:ea typeface="Codec Pro"/>
                <a:cs typeface="Codec Pro"/>
                <a:sym typeface="Codec Pro"/>
              </a:rPr>
              <a:t>202207802</a:t>
            </a:r>
          </a:p>
          <a:p>
            <a:pPr algn="l">
              <a:lnSpc>
                <a:spcPts val="2572"/>
              </a:lnSpc>
            </a:pPr>
            <a:r>
              <a:rPr lang="en-US" sz="2143" spc="313">
                <a:solidFill>
                  <a:srgbClr val="141C39"/>
                </a:solidFill>
                <a:latin typeface="Codec Pro"/>
                <a:ea typeface="Codec Pro"/>
                <a:cs typeface="Codec Pro"/>
                <a:sym typeface="Codec Pro"/>
              </a:rPr>
              <a:t>202206484</a:t>
            </a:r>
          </a:p>
          <a:p>
            <a:pPr algn="l">
              <a:lnSpc>
                <a:spcPts val="2572"/>
              </a:lnSpc>
            </a:pPr>
            <a:r>
              <a:rPr lang="en-US" sz="2143" spc="313">
                <a:solidFill>
                  <a:srgbClr val="141C39"/>
                </a:solidFill>
                <a:latin typeface="Codec Pro"/>
                <a:ea typeface="Codec Pro"/>
                <a:cs typeface="Codec Pro"/>
                <a:sym typeface="Codec Pro"/>
              </a:rPr>
              <a:t>202206798</a:t>
            </a:r>
          </a:p>
          <a:p>
            <a:pPr algn="l">
              <a:lnSpc>
                <a:spcPts val="2572"/>
              </a:lnSpc>
            </a:pPr>
            <a:r>
              <a:rPr lang="en-US" sz="2143" spc="313">
                <a:solidFill>
                  <a:srgbClr val="141C39"/>
                </a:solidFill>
                <a:latin typeface="Codec Pro"/>
                <a:ea typeface="Codec Pro"/>
                <a:cs typeface="Codec Pro"/>
                <a:sym typeface="Codec Pro"/>
              </a:rPr>
              <a:t>202204901</a:t>
            </a:r>
          </a:p>
          <a:p>
            <a:pPr algn="l">
              <a:lnSpc>
                <a:spcPts val="2572"/>
              </a:lnSpc>
            </a:pPr>
            <a:r>
              <a:rPr lang="en-US" sz="2143" spc="313">
                <a:solidFill>
                  <a:srgbClr val="141C39"/>
                </a:solidFill>
                <a:latin typeface="Codec Pro"/>
                <a:ea typeface="Codec Pro"/>
                <a:cs typeface="Codec Pro"/>
                <a:sym typeface="Codec Pro"/>
              </a:rPr>
              <a:t>202106046</a:t>
            </a:r>
          </a:p>
        </p:txBody>
      </p:sp>
      <p:sp>
        <p:nvSpPr>
          <p:cNvPr id="12" name="Freeform 12"/>
          <p:cNvSpPr/>
          <p:nvPr/>
        </p:nvSpPr>
        <p:spPr>
          <a:xfrm>
            <a:off x="1893158" y="2917896"/>
            <a:ext cx="14408806" cy="8158987"/>
          </a:xfrm>
          <a:custGeom>
            <a:avLst/>
            <a:gdLst/>
            <a:ahLst/>
            <a:cxnLst/>
            <a:rect l="l" t="t" r="r" b="b"/>
            <a:pathLst>
              <a:path w="14408806" h="8158987">
                <a:moveTo>
                  <a:pt x="0" y="0"/>
                </a:moveTo>
                <a:lnTo>
                  <a:pt x="14408806" y="0"/>
                </a:lnTo>
                <a:lnTo>
                  <a:pt x="14408806" y="8158986"/>
                </a:lnTo>
                <a:lnTo>
                  <a:pt x="0" y="8158986"/>
                </a:lnTo>
                <a:lnTo>
                  <a:pt x="0" y="0"/>
                </a:lnTo>
                <a:close/>
              </a:path>
            </a:pathLst>
          </a:custGeom>
          <a:blipFill>
            <a:blip r:embed="rId3"/>
            <a:stretch>
              <a:fillRect/>
            </a:stretch>
          </a:blipFill>
        </p:spPr>
        <p:txBody>
          <a:bodyPr/>
          <a:lstStyle/>
          <a:p>
            <a:endParaRPr lang="en-US"/>
          </a:p>
        </p:txBody>
      </p:sp>
      <p:grpSp>
        <p:nvGrpSpPr>
          <p:cNvPr id="13" name="Group 13"/>
          <p:cNvGrpSpPr/>
          <p:nvPr/>
        </p:nvGrpSpPr>
        <p:grpSpPr>
          <a:xfrm>
            <a:off x="-521547" y="6681730"/>
            <a:ext cx="5366379" cy="3132624"/>
            <a:chOff x="0" y="0"/>
            <a:chExt cx="7155172" cy="4176831"/>
          </a:xfrm>
        </p:grpSpPr>
        <p:sp>
          <p:nvSpPr>
            <p:cNvPr id="14" name="Freeform 14"/>
            <p:cNvSpPr/>
            <p:nvPr/>
          </p:nvSpPr>
          <p:spPr>
            <a:xfrm>
              <a:off x="0" y="0"/>
              <a:ext cx="7155172" cy="4176831"/>
            </a:xfrm>
            <a:custGeom>
              <a:avLst/>
              <a:gdLst/>
              <a:ahLst/>
              <a:cxnLst/>
              <a:rect l="l" t="t" r="r" b="b"/>
              <a:pathLst>
                <a:path w="7155172" h="4176831">
                  <a:moveTo>
                    <a:pt x="0" y="0"/>
                  </a:moveTo>
                  <a:lnTo>
                    <a:pt x="7155172" y="0"/>
                  </a:lnTo>
                  <a:lnTo>
                    <a:pt x="7155172" y="4176831"/>
                  </a:lnTo>
                  <a:lnTo>
                    <a:pt x="0" y="41768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flipH="1">
              <a:off x="1240039" y="904265"/>
              <a:ext cx="4675095" cy="3272566"/>
            </a:xfrm>
            <a:custGeom>
              <a:avLst/>
              <a:gdLst/>
              <a:ahLst/>
              <a:cxnLst/>
              <a:rect l="l" t="t" r="r" b="b"/>
              <a:pathLst>
                <a:path w="4675095" h="3272566">
                  <a:moveTo>
                    <a:pt x="4675094" y="0"/>
                  </a:moveTo>
                  <a:lnTo>
                    <a:pt x="0" y="0"/>
                  </a:lnTo>
                  <a:lnTo>
                    <a:pt x="0" y="3272566"/>
                  </a:lnTo>
                  <a:lnTo>
                    <a:pt x="4675094" y="3272566"/>
                  </a:lnTo>
                  <a:lnTo>
                    <a:pt x="4675094"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16" name="Group 16"/>
          <p:cNvGrpSpPr/>
          <p:nvPr/>
        </p:nvGrpSpPr>
        <p:grpSpPr>
          <a:xfrm>
            <a:off x="15062697" y="3876185"/>
            <a:ext cx="4393205" cy="2564534"/>
            <a:chOff x="0" y="0"/>
            <a:chExt cx="5857607" cy="3419378"/>
          </a:xfrm>
        </p:grpSpPr>
        <p:sp>
          <p:nvSpPr>
            <p:cNvPr id="17" name="Freeform 17"/>
            <p:cNvSpPr/>
            <p:nvPr/>
          </p:nvSpPr>
          <p:spPr>
            <a:xfrm>
              <a:off x="0" y="0"/>
              <a:ext cx="5857607" cy="3419378"/>
            </a:xfrm>
            <a:custGeom>
              <a:avLst/>
              <a:gdLst/>
              <a:ahLst/>
              <a:cxnLst/>
              <a:rect l="l" t="t" r="r" b="b"/>
              <a:pathLst>
                <a:path w="5857607" h="3419378">
                  <a:moveTo>
                    <a:pt x="0" y="0"/>
                  </a:moveTo>
                  <a:lnTo>
                    <a:pt x="5857607" y="0"/>
                  </a:lnTo>
                  <a:lnTo>
                    <a:pt x="5857607" y="3419378"/>
                  </a:lnTo>
                  <a:lnTo>
                    <a:pt x="0" y="34193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Freeform 18"/>
            <p:cNvSpPr/>
            <p:nvPr/>
          </p:nvSpPr>
          <p:spPr>
            <a:xfrm>
              <a:off x="1131492" y="772452"/>
              <a:ext cx="2677821" cy="1874475"/>
            </a:xfrm>
            <a:custGeom>
              <a:avLst/>
              <a:gdLst/>
              <a:ahLst/>
              <a:cxnLst/>
              <a:rect l="l" t="t" r="r" b="b"/>
              <a:pathLst>
                <a:path w="2677821" h="1874475">
                  <a:moveTo>
                    <a:pt x="0" y="0"/>
                  </a:moveTo>
                  <a:lnTo>
                    <a:pt x="2677822" y="0"/>
                  </a:lnTo>
                  <a:lnTo>
                    <a:pt x="2677822" y="1874474"/>
                  </a:lnTo>
                  <a:lnTo>
                    <a:pt x="0" y="18744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9" name="TextBox 19"/>
          <p:cNvSpPr txBox="1"/>
          <p:nvPr/>
        </p:nvSpPr>
        <p:spPr>
          <a:xfrm>
            <a:off x="603105" y="393523"/>
            <a:ext cx="9144000" cy="1941540"/>
          </a:xfrm>
          <a:prstGeom prst="rect">
            <a:avLst/>
          </a:prstGeom>
        </p:spPr>
        <p:txBody>
          <a:bodyPr lIns="0" tIns="0" rIns="0" bIns="0" rtlCol="0" anchor="t">
            <a:spAutoFit/>
          </a:bodyPr>
          <a:lstStyle/>
          <a:p>
            <a:pPr algn="l">
              <a:lnSpc>
                <a:spcPts val="14563"/>
              </a:lnSpc>
            </a:pPr>
            <a:r>
              <a:rPr lang="en-US" sz="14563">
                <a:solidFill>
                  <a:srgbClr val="E5CDFC"/>
                </a:solidFill>
                <a:latin typeface="Francois One"/>
                <a:ea typeface="Francois One"/>
                <a:cs typeface="Francois One"/>
                <a:sym typeface="Francois One"/>
              </a:rPr>
              <a:t>SetScene</a:t>
            </a:r>
            <a:endParaRPr lang="en-US" sz="14563" dirty="0">
              <a:solidFill>
                <a:srgbClr val="E5CDFC"/>
              </a:solidFill>
              <a:latin typeface="Francois One"/>
              <a:ea typeface="Francois One"/>
              <a:cs typeface="Francois One"/>
              <a:sym typeface="Francois One"/>
            </a:endParaRPr>
          </a:p>
        </p:txBody>
      </p:sp>
      <p:sp>
        <p:nvSpPr>
          <p:cNvPr id="20" name="TextBox 20"/>
          <p:cNvSpPr txBox="1"/>
          <p:nvPr/>
        </p:nvSpPr>
        <p:spPr>
          <a:xfrm>
            <a:off x="11568942" y="724309"/>
            <a:ext cx="6152898" cy="529369"/>
          </a:xfrm>
          <a:prstGeom prst="rect">
            <a:avLst/>
          </a:prstGeom>
        </p:spPr>
        <p:txBody>
          <a:bodyPr lIns="0" tIns="0" rIns="0" bIns="0" rtlCol="0" anchor="t">
            <a:spAutoFit/>
          </a:bodyPr>
          <a:lstStyle/>
          <a:p>
            <a:pPr algn="ctr">
              <a:lnSpc>
                <a:spcPts val="3808"/>
              </a:lnSpc>
            </a:pPr>
            <a:r>
              <a:rPr lang="en-US" sz="3174" spc="463">
                <a:solidFill>
                  <a:srgbClr val="1E042C"/>
                </a:solidFill>
                <a:latin typeface="Codec Pro"/>
                <a:ea typeface="Codec Pro"/>
                <a:cs typeface="Codec Pro"/>
                <a:sym typeface="Codec Pro"/>
              </a:rPr>
              <a:t>GROUP 4 PRESENTED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0" y="8106491"/>
            <a:ext cx="17814623" cy="6083545"/>
          </a:xfrm>
          <a:custGeom>
            <a:avLst/>
            <a:gdLst/>
            <a:ahLst/>
            <a:cxnLst/>
            <a:rect l="l" t="t" r="r" b="b"/>
            <a:pathLst>
              <a:path w="17814623" h="6083545">
                <a:moveTo>
                  <a:pt x="0" y="0"/>
                </a:moveTo>
                <a:lnTo>
                  <a:pt x="17814623" y="0"/>
                </a:lnTo>
                <a:lnTo>
                  <a:pt x="17814623" y="6083545"/>
                </a:lnTo>
                <a:lnTo>
                  <a:pt x="0" y="6083545"/>
                </a:lnTo>
                <a:lnTo>
                  <a:pt x="0" y="0"/>
                </a:lnTo>
                <a:close/>
              </a:path>
            </a:pathLst>
          </a:custGeom>
          <a:blipFill>
            <a:blip r:embed="rId3">
              <a:alphaModFix amt="71000"/>
            </a:blip>
            <a:stretch>
              <a:fillRect l="-19500" r="-26591"/>
            </a:stretch>
          </a:blipFill>
        </p:spPr>
        <p:txBody>
          <a:bodyPr/>
          <a:lstStyle/>
          <a:p>
            <a:endParaRPr lang="en-US"/>
          </a:p>
        </p:txBody>
      </p:sp>
      <p:sp>
        <p:nvSpPr>
          <p:cNvPr id="4" name="Freeform 4"/>
          <p:cNvSpPr/>
          <p:nvPr/>
        </p:nvSpPr>
        <p:spPr>
          <a:xfrm flipH="1">
            <a:off x="-3633127" y="6738098"/>
            <a:ext cx="6327413" cy="6250956"/>
          </a:xfrm>
          <a:custGeom>
            <a:avLst/>
            <a:gdLst/>
            <a:ahLst/>
            <a:cxnLst/>
            <a:rect l="l" t="t" r="r" b="b"/>
            <a:pathLst>
              <a:path w="6327413" h="6250956">
                <a:moveTo>
                  <a:pt x="6327413" y="0"/>
                </a:moveTo>
                <a:lnTo>
                  <a:pt x="0" y="0"/>
                </a:lnTo>
                <a:lnTo>
                  <a:pt x="0" y="6250956"/>
                </a:lnTo>
                <a:lnTo>
                  <a:pt x="6327413" y="6250956"/>
                </a:lnTo>
                <a:lnTo>
                  <a:pt x="6327413" y="0"/>
                </a:lnTo>
                <a:close/>
              </a:path>
            </a:pathLst>
          </a:custGeom>
          <a:blipFill>
            <a:blip r:embed="rId4"/>
            <a:stretch>
              <a:fillRect/>
            </a:stretch>
          </a:blipFill>
        </p:spPr>
        <p:txBody>
          <a:bodyPr/>
          <a:lstStyle/>
          <a:p>
            <a:endParaRPr lang="en-US"/>
          </a:p>
        </p:txBody>
      </p:sp>
      <p:sp>
        <p:nvSpPr>
          <p:cNvPr id="5" name="Freeform 5"/>
          <p:cNvSpPr/>
          <p:nvPr/>
        </p:nvSpPr>
        <p:spPr>
          <a:xfrm>
            <a:off x="1752554" y="1942197"/>
            <a:ext cx="6636872" cy="3152514"/>
          </a:xfrm>
          <a:custGeom>
            <a:avLst/>
            <a:gdLst/>
            <a:ahLst/>
            <a:cxnLst/>
            <a:rect l="l" t="t" r="r" b="b"/>
            <a:pathLst>
              <a:path w="6636872" h="3152514">
                <a:moveTo>
                  <a:pt x="0" y="0"/>
                </a:moveTo>
                <a:lnTo>
                  <a:pt x="6636873" y="0"/>
                </a:lnTo>
                <a:lnTo>
                  <a:pt x="6636873" y="3152515"/>
                </a:lnTo>
                <a:lnTo>
                  <a:pt x="0" y="3152515"/>
                </a:lnTo>
                <a:lnTo>
                  <a:pt x="0" y="0"/>
                </a:lnTo>
                <a:close/>
              </a:path>
            </a:pathLst>
          </a:custGeom>
          <a:blipFill>
            <a:blip r:embed="rId5"/>
            <a:stretch>
              <a:fillRect/>
            </a:stretch>
          </a:blipFill>
        </p:spPr>
        <p:txBody>
          <a:bodyPr/>
          <a:lstStyle/>
          <a:p>
            <a:endParaRPr lang="en-US"/>
          </a:p>
        </p:txBody>
      </p:sp>
      <p:sp>
        <p:nvSpPr>
          <p:cNvPr id="6" name="Freeform 6"/>
          <p:cNvSpPr/>
          <p:nvPr/>
        </p:nvSpPr>
        <p:spPr>
          <a:xfrm>
            <a:off x="9505496" y="1892239"/>
            <a:ext cx="7057790" cy="3202472"/>
          </a:xfrm>
          <a:custGeom>
            <a:avLst/>
            <a:gdLst/>
            <a:ahLst/>
            <a:cxnLst/>
            <a:rect l="l" t="t" r="r" b="b"/>
            <a:pathLst>
              <a:path w="7057790" h="3202472">
                <a:moveTo>
                  <a:pt x="0" y="0"/>
                </a:moveTo>
                <a:lnTo>
                  <a:pt x="7057790" y="0"/>
                </a:lnTo>
                <a:lnTo>
                  <a:pt x="7057790" y="3202473"/>
                </a:lnTo>
                <a:lnTo>
                  <a:pt x="0" y="3202473"/>
                </a:lnTo>
                <a:lnTo>
                  <a:pt x="0" y="0"/>
                </a:lnTo>
                <a:close/>
              </a:path>
            </a:pathLst>
          </a:custGeom>
          <a:blipFill>
            <a:blip r:embed="rId6"/>
            <a:stretch>
              <a:fillRect/>
            </a:stretch>
          </a:blipFill>
        </p:spPr>
        <p:txBody>
          <a:bodyPr/>
          <a:lstStyle/>
          <a:p>
            <a:endParaRPr lang="en-US"/>
          </a:p>
        </p:txBody>
      </p:sp>
      <p:sp>
        <p:nvSpPr>
          <p:cNvPr id="7" name="Freeform 7"/>
          <p:cNvSpPr/>
          <p:nvPr/>
        </p:nvSpPr>
        <p:spPr>
          <a:xfrm>
            <a:off x="1652566" y="5709040"/>
            <a:ext cx="6736861" cy="3202770"/>
          </a:xfrm>
          <a:custGeom>
            <a:avLst/>
            <a:gdLst/>
            <a:ahLst/>
            <a:cxnLst/>
            <a:rect l="l" t="t" r="r" b="b"/>
            <a:pathLst>
              <a:path w="6736861" h="3202770">
                <a:moveTo>
                  <a:pt x="0" y="0"/>
                </a:moveTo>
                <a:lnTo>
                  <a:pt x="6736861" y="0"/>
                </a:lnTo>
                <a:lnTo>
                  <a:pt x="6736861" y="3202770"/>
                </a:lnTo>
                <a:lnTo>
                  <a:pt x="0" y="3202770"/>
                </a:lnTo>
                <a:lnTo>
                  <a:pt x="0" y="0"/>
                </a:lnTo>
                <a:close/>
              </a:path>
            </a:pathLst>
          </a:custGeom>
          <a:blipFill>
            <a:blip r:embed="rId7"/>
            <a:stretch>
              <a:fillRect/>
            </a:stretch>
          </a:blipFill>
        </p:spPr>
        <p:txBody>
          <a:bodyPr/>
          <a:lstStyle/>
          <a:p>
            <a:endParaRPr lang="en-US"/>
          </a:p>
        </p:txBody>
      </p:sp>
      <p:sp>
        <p:nvSpPr>
          <p:cNvPr id="8" name="Freeform 8"/>
          <p:cNvSpPr/>
          <p:nvPr/>
        </p:nvSpPr>
        <p:spPr>
          <a:xfrm>
            <a:off x="9505496" y="5709040"/>
            <a:ext cx="7057790" cy="3352450"/>
          </a:xfrm>
          <a:custGeom>
            <a:avLst/>
            <a:gdLst/>
            <a:ahLst/>
            <a:cxnLst/>
            <a:rect l="l" t="t" r="r" b="b"/>
            <a:pathLst>
              <a:path w="7057790" h="3352450">
                <a:moveTo>
                  <a:pt x="0" y="0"/>
                </a:moveTo>
                <a:lnTo>
                  <a:pt x="7057790" y="0"/>
                </a:lnTo>
                <a:lnTo>
                  <a:pt x="7057790" y="3352450"/>
                </a:lnTo>
                <a:lnTo>
                  <a:pt x="0" y="3352450"/>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310496" y="95338"/>
            <a:ext cx="7735134" cy="1324041"/>
          </a:xfrm>
          <a:prstGeom prst="rect">
            <a:avLst/>
          </a:prstGeom>
        </p:spPr>
        <p:txBody>
          <a:bodyPr lIns="0" tIns="0" rIns="0" bIns="0" rtlCol="0" anchor="t">
            <a:spAutoFit/>
          </a:bodyPr>
          <a:lstStyle/>
          <a:p>
            <a:pPr algn="l">
              <a:lnSpc>
                <a:spcPts val="9840"/>
              </a:lnSpc>
            </a:pPr>
            <a:r>
              <a:rPr lang="en-US" sz="8200" b="1" u="sng" spc="-123">
                <a:solidFill>
                  <a:srgbClr val="E5CDFC"/>
                </a:solidFill>
                <a:latin typeface="Poppins Bold"/>
                <a:ea typeface="Poppins Bold"/>
                <a:cs typeface="Poppins Bold"/>
                <a:sym typeface="Poppins Bold"/>
                <a:hlinkClick r:id="rId9" tooltip="https://docs.google.com/forms/d/e/1FAIpQLSfiLzkvx27JD6cJTmCZDdkKdoNMl8ckio0Ngz7p-2KTyon5yA/viewform?usp=dialog"/>
              </a:rPr>
              <a:t>FORM/ SURVEY</a:t>
            </a:r>
          </a:p>
        </p:txBody>
      </p:sp>
    </p:spTree>
    <p:extLst>
      <p:ext uri="{BB962C8B-B14F-4D97-AF65-F5344CB8AC3E}">
        <p14:creationId xmlns:p14="http://schemas.microsoft.com/office/powerpoint/2010/main" val="44247502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0" y="8106491"/>
            <a:ext cx="17814623" cy="6083545"/>
          </a:xfrm>
          <a:custGeom>
            <a:avLst/>
            <a:gdLst/>
            <a:ahLst/>
            <a:cxnLst/>
            <a:rect l="l" t="t" r="r" b="b"/>
            <a:pathLst>
              <a:path w="17814623" h="6083545">
                <a:moveTo>
                  <a:pt x="0" y="0"/>
                </a:moveTo>
                <a:lnTo>
                  <a:pt x="17814623" y="0"/>
                </a:lnTo>
                <a:lnTo>
                  <a:pt x="17814623" y="6083545"/>
                </a:lnTo>
                <a:lnTo>
                  <a:pt x="0" y="6083545"/>
                </a:lnTo>
                <a:lnTo>
                  <a:pt x="0" y="0"/>
                </a:lnTo>
                <a:close/>
              </a:path>
            </a:pathLst>
          </a:custGeom>
          <a:blipFill>
            <a:blip r:embed="rId3">
              <a:alphaModFix amt="71000"/>
            </a:blip>
            <a:stretch>
              <a:fillRect l="-19500" r="-26591"/>
            </a:stretch>
          </a:blipFill>
        </p:spPr>
        <p:txBody>
          <a:bodyPr/>
          <a:lstStyle/>
          <a:p>
            <a:endParaRPr lang="en-US"/>
          </a:p>
        </p:txBody>
      </p:sp>
      <p:sp>
        <p:nvSpPr>
          <p:cNvPr id="4" name="Freeform 4"/>
          <p:cNvSpPr/>
          <p:nvPr/>
        </p:nvSpPr>
        <p:spPr>
          <a:xfrm flipH="1">
            <a:off x="-3633127" y="6738098"/>
            <a:ext cx="6327413" cy="6250956"/>
          </a:xfrm>
          <a:custGeom>
            <a:avLst/>
            <a:gdLst/>
            <a:ahLst/>
            <a:cxnLst/>
            <a:rect l="l" t="t" r="r" b="b"/>
            <a:pathLst>
              <a:path w="6327413" h="6250956">
                <a:moveTo>
                  <a:pt x="6327413" y="0"/>
                </a:moveTo>
                <a:lnTo>
                  <a:pt x="0" y="0"/>
                </a:lnTo>
                <a:lnTo>
                  <a:pt x="0" y="6250956"/>
                </a:lnTo>
                <a:lnTo>
                  <a:pt x="6327413" y="6250956"/>
                </a:lnTo>
                <a:lnTo>
                  <a:pt x="6327413" y="0"/>
                </a:lnTo>
                <a:close/>
              </a:path>
            </a:pathLst>
          </a:custGeom>
          <a:blipFill>
            <a:blip r:embed="rId4"/>
            <a:stretch>
              <a:fillRect/>
            </a:stretch>
          </a:blipFill>
        </p:spPr>
        <p:txBody>
          <a:bodyPr/>
          <a:lstStyle/>
          <a:p>
            <a:endParaRPr lang="en-US"/>
          </a:p>
        </p:txBody>
      </p:sp>
      <p:sp>
        <p:nvSpPr>
          <p:cNvPr id="5" name="Freeform 5"/>
          <p:cNvSpPr/>
          <p:nvPr/>
        </p:nvSpPr>
        <p:spPr>
          <a:xfrm>
            <a:off x="1488851" y="1780148"/>
            <a:ext cx="7080740" cy="3363352"/>
          </a:xfrm>
          <a:custGeom>
            <a:avLst/>
            <a:gdLst/>
            <a:ahLst/>
            <a:cxnLst/>
            <a:rect l="l" t="t" r="r" b="b"/>
            <a:pathLst>
              <a:path w="7080740" h="3363352">
                <a:moveTo>
                  <a:pt x="0" y="0"/>
                </a:moveTo>
                <a:lnTo>
                  <a:pt x="7080741" y="0"/>
                </a:lnTo>
                <a:lnTo>
                  <a:pt x="7080741" y="3363352"/>
                </a:lnTo>
                <a:lnTo>
                  <a:pt x="0" y="3363352"/>
                </a:lnTo>
                <a:lnTo>
                  <a:pt x="0" y="0"/>
                </a:lnTo>
                <a:close/>
              </a:path>
            </a:pathLst>
          </a:custGeom>
          <a:blipFill>
            <a:blip r:embed="rId5"/>
            <a:stretch>
              <a:fillRect/>
            </a:stretch>
          </a:blipFill>
        </p:spPr>
        <p:txBody>
          <a:bodyPr/>
          <a:lstStyle/>
          <a:p>
            <a:endParaRPr lang="en-US"/>
          </a:p>
        </p:txBody>
      </p:sp>
      <p:sp>
        <p:nvSpPr>
          <p:cNvPr id="6" name="Freeform 6"/>
          <p:cNvSpPr/>
          <p:nvPr/>
        </p:nvSpPr>
        <p:spPr>
          <a:xfrm>
            <a:off x="9505033" y="1780148"/>
            <a:ext cx="7080740" cy="3363352"/>
          </a:xfrm>
          <a:custGeom>
            <a:avLst/>
            <a:gdLst/>
            <a:ahLst/>
            <a:cxnLst/>
            <a:rect l="l" t="t" r="r" b="b"/>
            <a:pathLst>
              <a:path w="7080740" h="3363352">
                <a:moveTo>
                  <a:pt x="0" y="0"/>
                </a:moveTo>
                <a:lnTo>
                  <a:pt x="7080741" y="0"/>
                </a:lnTo>
                <a:lnTo>
                  <a:pt x="7080741" y="3363352"/>
                </a:lnTo>
                <a:lnTo>
                  <a:pt x="0" y="3363352"/>
                </a:lnTo>
                <a:lnTo>
                  <a:pt x="0" y="0"/>
                </a:lnTo>
                <a:close/>
              </a:path>
            </a:pathLst>
          </a:custGeom>
          <a:blipFill>
            <a:blip r:embed="rId6"/>
            <a:stretch>
              <a:fillRect/>
            </a:stretch>
          </a:blipFill>
        </p:spPr>
        <p:txBody>
          <a:bodyPr/>
          <a:lstStyle/>
          <a:p>
            <a:endParaRPr lang="en-US"/>
          </a:p>
        </p:txBody>
      </p:sp>
      <p:sp>
        <p:nvSpPr>
          <p:cNvPr id="7" name="Freeform 7"/>
          <p:cNvSpPr/>
          <p:nvPr/>
        </p:nvSpPr>
        <p:spPr>
          <a:xfrm>
            <a:off x="1466047" y="5581650"/>
            <a:ext cx="7103545" cy="3374184"/>
          </a:xfrm>
          <a:custGeom>
            <a:avLst/>
            <a:gdLst/>
            <a:ahLst/>
            <a:cxnLst/>
            <a:rect l="l" t="t" r="r" b="b"/>
            <a:pathLst>
              <a:path w="7103545" h="3374184">
                <a:moveTo>
                  <a:pt x="0" y="0"/>
                </a:moveTo>
                <a:lnTo>
                  <a:pt x="7103545" y="0"/>
                </a:lnTo>
                <a:lnTo>
                  <a:pt x="7103545" y="3374184"/>
                </a:lnTo>
                <a:lnTo>
                  <a:pt x="0" y="3374184"/>
                </a:lnTo>
                <a:lnTo>
                  <a:pt x="0" y="0"/>
                </a:lnTo>
                <a:close/>
              </a:path>
            </a:pathLst>
          </a:custGeom>
          <a:blipFill>
            <a:blip r:embed="rId7"/>
            <a:stretch>
              <a:fillRect/>
            </a:stretch>
          </a:blipFill>
        </p:spPr>
        <p:txBody>
          <a:bodyPr/>
          <a:lstStyle/>
          <a:p>
            <a:endParaRPr lang="en-US"/>
          </a:p>
        </p:txBody>
      </p:sp>
      <p:sp>
        <p:nvSpPr>
          <p:cNvPr id="8" name="Freeform 8"/>
          <p:cNvSpPr/>
          <p:nvPr/>
        </p:nvSpPr>
        <p:spPr>
          <a:xfrm>
            <a:off x="9339353" y="5757785"/>
            <a:ext cx="7173684" cy="3021914"/>
          </a:xfrm>
          <a:custGeom>
            <a:avLst/>
            <a:gdLst/>
            <a:ahLst/>
            <a:cxnLst/>
            <a:rect l="l" t="t" r="r" b="b"/>
            <a:pathLst>
              <a:path w="7173684" h="3021914">
                <a:moveTo>
                  <a:pt x="0" y="0"/>
                </a:moveTo>
                <a:lnTo>
                  <a:pt x="7173684" y="0"/>
                </a:lnTo>
                <a:lnTo>
                  <a:pt x="7173684" y="3021914"/>
                </a:lnTo>
                <a:lnTo>
                  <a:pt x="0" y="3021914"/>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310496" y="95338"/>
            <a:ext cx="7735134" cy="1324041"/>
          </a:xfrm>
          <a:prstGeom prst="rect">
            <a:avLst/>
          </a:prstGeom>
        </p:spPr>
        <p:txBody>
          <a:bodyPr lIns="0" tIns="0" rIns="0" bIns="0" rtlCol="0" anchor="t">
            <a:spAutoFit/>
          </a:bodyPr>
          <a:lstStyle/>
          <a:p>
            <a:pPr algn="l">
              <a:lnSpc>
                <a:spcPts val="9840"/>
              </a:lnSpc>
            </a:pPr>
            <a:r>
              <a:rPr lang="en-US" sz="8200" b="1" u="sng" spc="-123">
                <a:solidFill>
                  <a:srgbClr val="E5CDFC"/>
                </a:solidFill>
                <a:latin typeface="Poppins Bold"/>
                <a:ea typeface="Poppins Bold"/>
                <a:cs typeface="Poppins Bold"/>
                <a:sym typeface="Poppins Bold"/>
                <a:hlinkClick r:id="rId9" tooltip="https://docs.google.com/forms/d/e/1FAIpQLSfiLzkvx27JD6cJTmCZDdkKdoNMl8ckio0Ngz7p-2KTyon5yA/viewform?usp=dialog"/>
              </a:rPr>
              <a:t>FORM/ SURVEY</a:t>
            </a:r>
          </a:p>
        </p:txBody>
      </p:sp>
      <p:sp>
        <p:nvSpPr>
          <p:cNvPr id="10" name="TextBox 10"/>
          <p:cNvSpPr txBox="1"/>
          <p:nvPr/>
        </p:nvSpPr>
        <p:spPr>
          <a:xfrm>
            <a:off x="8045630" y="690684"/>
            <a:ext cx="1293723" cy="651511"/>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extLst>
      <p:ext uri="{BB962C8B-B14F-4D97-AF65-F5344CB8AC3E}">
        <p14:creationId xmlns:p14="http://schemas.microsoft.com/office/powerpoint/2010/main" val="855558051"/>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0" y="8106491"/>
            <a:ext cx="17814623" cy="6083545"/>
          </a:xfrm>
          <a:custGeom>
            <a:avLst/>
            <a:gdLst/>
            <a:ahLst/>
            <a:cxnLst/>
            <a:rect l="l" t="t" r="r" b="b"/>
            <a:pathLst>
              <a:path w="17814623" h="6083545">
                <a:moveTo>
                  <a:pt x="0" y="0"/>
                </a:moveTo>
                <a:lnTo>
                  <a:pt x="17814623" y="0"/>
                </a:lnTo>
                <a:lnTo>
                  <a:pt x="17814623" y="6083545"/>
                </a:lnTo>
                <a:lnTo>
                  <a:pt x="0" y="6083545"/>
                </a:lnTo>
                <a:lnTo>
                  <a:pt x="0" y="0"/>
                </a:lnTo>
                <a:close/>
              </a:path>
            </a:pathLst>
          </a:custGeom>
          <a:blipFill>
            <a:blip r:embed="rId3">
              <a:alphaModFix amt="71000"/>
            </a:blip>
            <a:stretch>
              <a:fillRect l="-19500" r="-26591"/>
            </a:stretch>
          </a:blipFill>
        </p:spPr>
        <p:txBody>
          <a:bodyPr/>
          <a:lstStyle/>
          <a:p>
            <a:endParaRPr lang="en-US"/>
          </a:p>
        </p:txBody>
      </p:sp>
      <p:sp>
        <p:nvSpPr>
          <p:cNvPr id="4" name="Freeform 4"/>
          <p:cNvSpPr/>
          <p:nvPr/>
        </p:nvSpPr>
        <p:spPr>
          <a:xfrm flipH="1">
            <a:off x="-3633127" y="6738098"/>
            <a:ext cx="6327413" cy="6250956"/>
          </a:xfrm>
          <a:custGeom>
            <a:avLst/>
            <a:gdLst/>
            <a:ahLst/>
            <a:cxnLst/>
            <a:rect l="l" t="t" r="r" b="b"/>
            <a:pathLst>
              <a:path w="6327413" h="6250956">
                <a:moveTo>
                  <a:pt x="6327413" y="0"/>
                </a:moveTo>
                <a:lnTo>
                  <a:pt x="0" y="0"/>
                </a:lnTo>
                <a:lnTo>
                  <a:pt x="0" y="6250956"/>
                </a:lnTo>
                <a:lnTo>
                  <a:pt x="6327413" y="6250956"/>
                </a:lnTo>
                <a:lnTo>
                  <a:pt x="6327413" y="0"/>
                </a:lnTo>
                <a:close/>
              </a:path>
            </a:pathLst>
          </a:custGeom>
          <a:blipFill>
            <a:blip r:embed="rId4"/>
            <a:stretch>
              <a:fillRect/>
            </a:stretch>
          </a:blipFill>
        </p:spPr>
        <p:txBody>
          <a:bodyPr/>
          <a:lstStyle/>
          <a:p>
            <a:endParaRPr lang="en-US"/>
          </a:p>
        </p:txBody>
      </p:sp>
      <p:sp>
        <p:nvSpPr>
          <p:cNvPr id="5" name="Freeform 5"/>
          <p:cNvSpPr/>
          <p:nvPr/>
        </p:nvSpPr>
        <p:spPr>
          <a:xfrm>
            <a:off x="1293968" y="1996069"/>
            <a:ext cx="6982989" cy="3552596"/>
          </a:xfrm>
          <a:custGeom>
            <a:avLst/>
            <a:gdLst/>
            <a:ahLst/>
            <a:cxnLst/>
            <a:rect l="l" t="t" r="r" b="b"/>
            <a:pathLst>
              <a:path w="6982989" h="3552596">
                <a:moveTo>
                  <a:pt x="0" y="0"/>
                </a:moveTo>
                <a:lnTo>
                  <a:pt x="6982988" y="0"/>
                </a:lnTo>
                <a:lnTo>
                  <a:pt x="6982988" y="3552596"/>
                </a:lnTo>
                <a:lnTo>
                  <a:pt x="0" y="3552596"/>
                </a:lnTo>
                <a:lnTo>
                  <a:pt x="0" y="0"/>
                </a:lnTo>
                <a:close/>
              </a:path>
            </a:pathLst>
          </a:custGeom>
          <a:blipFill>
            <a:blip r:embed="rId5"/>
            <a:stretch>
              <a:fillRect/>
            </a:stretch>
          </a:blipFill>
        </p:spPr>
        <p:txBody>
          <a:bodyPr/>
          <a:lstStyle/>
          <a:p>
            <a:endParaRPr lang="en-US"/>
          </a:p>
        </p:txBody>
      </p:sp>
      <p:sp>
        <p:nvSpPr>
          <p:cNvPr id="6" name="Freeform 6"/>
          <p:cNvSpPr/>
          <p:nvPr/>
        </p:nvSpPr>
        <p:spPr>
          <a:xfrm>
            <a:off x="8907311" y="1996069"/>
            <a:ext cx="7480258" cy="3147431"/>
          </a:xfrm>
          <a:custGeom>
            <a:avLst/>
            <a:gdLst/>
            <a:ahLst/>
            <a:cxnLst/>
            <a:rect l="l" t="t" r="r" b="b"/>
            <a:pathLst>
              <a:path w="7480258" h="3147431">
                <a:moveTo>
                  <a:pt x="0" y="0"/>
                </a:moveTo>
                <a:lnTo>
                  <a:pt x="7480258" y="0"/>
                </a:lnTo>
                <a:lnTo>
                  <a:pt x="7480258" y="3147431"/>
                </a:lnTo>
                <a:lnTo>
                  <a:pt x="0" y="3147431"/>
                </a:lnTo>
                <a:lnTo>
                  <a:pt x="0" y="0"/>
                </a:lnTo>
                <a:close/>
              </a:path>
            </a:pathLst>
          </a:custGeom>
          <a:blipFill>
            <a:blip r:embed="rId6"/>
            <a:stretch>
              <a:fillRect/>
            </a:stretch>
          </a:blipFill>
        </p:spPr>
        <p:txBody>
          <a:bodyPr/>
          <a:lstStyle/>
          <a:p>
            <a:endParaRPr lang="en-US"/>
          </a:p>
        </p:txBody>
      </p:sp>
      <p:sp>
        <p:nvSpPr>
          <p:cNvPr id="7" name="Freeform 7"/>
          <p:cNvSpPr/>
          <p:nvPr/>
        </p:nvSpPr>
        <p:spPr>
          <a:xfrm>
            <a:off x="5652301" y="5902168"/>
            <a:ext cx="7374103" cy="3106341"/>
          </a:xfrm>
          <a:custGeom>
            <a:avLst/>
            <a:gdLst/>
            <a:ahLst/>
            <a:cxnLst/>
            <a:rect l="l" t="t" r="r" b="b"/>
            <a:pathLst>
              <a:path w="7374103" h="3106341">
                <a:moveTo>
                  <a:pt x="0" y="0"/>
                </a:moveTo>
                <a:lnTo>
                  <a:pt x="7374103" y="0"/>
                </a:lnTo>
                <a:lnTo>
                  <a:pt x="7374103" y="3106341"/>
                </a:lnTo>
                <a:lnTo>
                  <a:pt x="0" y="3106341"/>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310496" y="95338"/>
            <a:ext cx="7735134" cy="1324041"/>
          </a:xfrm>
          <a:prstGeom prst="rect">
            <a:avLst/>
          </a:prstGeom>
        </p:spPr>
        <p:txBody>
          <a:bodyPr lIns="0" tIns="0" rIns="0" bIns="0" rtlCol="0" anchor="t">
            <a:spAutoFit/>
          </a:bodyPr>
          <a:lstStyle/>
          <a:p>
            <a:pPr algn="l">
              <a:lnSpc>
                <a:spcPts val="9840"/>
              </a:lnSpc>
            </a:pPr>
            <a:r>
              <a:rPr lang="en-US" sz="8200" b="1" u="sng" spc="-123">
                <a:solidFill>
                  <a:srgbClr val="E5CDFC"/>
                </a:solidFill>
                <a:latin typeface="Poppins Bold"/>
                <a:ea typeface="Poppins Bold"/>
                <a:cs typeface="Poppins Bold"/>
                <a:sym typeface="Poppins Bold"/>
                <a:hlinkClick r:id="rId8" tooltip="https://docs.google.com/forms/d/e/1FAIpQLSfiLzkvx27JD6cJTmCZDdkKdoNMl8ckio0Ngz7p-2KTyon5yA/viewform?usp=dialog"/>
              </a:rPr>
              <a:t>FORM/ SURVEY</a:t>
            </a:r>
          </a:p>
        </p:txBody>
      </p:sp>
      <p:sp>
        <p:nvSpPr>
          <p:cNvPr id="9" name="TextBox 9"/>
          <p:cNvSpPr txBox="1"/>
          <p:nvPr/>
        </p:nvSpPr>
        <p:spPr>
          <a:xfrm>
            <a:off x="8045630" y="690684"/>
            <a:ext cx="1293723" cy="651511"/>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extLst>
      <p:ext uri="{BB962C8B-B14F-4D97-AF65-F5344CB8AC3E}">
        <p14:creationId xmlns:p14="http://schemas.microsoft.com/office/powerpoint/2010/main" val="458857502"/>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1275818" y="7717145"/>
            <a:ext cx="19236469" cy="6153904"/>
          </a:xfrm>
          <a:custGeom>
            <a:avLst/>
            <a:gdLst/>
            <a:ahLst/>
            <a:cxnLst/>
            <a:rect l="l" t="t" r="r" b="b"/>
            <a:pathLst>
              <a:path w="19236469" h="6153904">
                <a:moveTo>
                  <a:pt x="0" y="0"/>
                </a:moveTo>
                <a:lnTo>
                  <a:pt x="19236468" y="0"/>
                </a:lnTo>
                <a:lnTo>
                  <a:pt x="19236468" y="6153904"/>
                </a:lnTo>
                <a:lnTo>
                  <a:pt x="0" y="6153904"/>
                </a:lnTo>
                <a:lnTo>
                  <a:pt x="0" y="0"/>
                </a:lnTo>
                <a:close/>
              </a:path>
            </a:pathLst>
          </a:custGeom>
          <a:blipFill>
            <a:blip r:embed="rId3">
              <a:alphaModFix amt="71000"/>
            </a:blip>
            <a:stretch>
              <a:fillRect l="-15108" r="-21751"/>
            </a:stretch>
          </a:blipFill>
        </p:spPr>
        <p:txBody>
          <a:bodyPr/>
          <a:lstStyle/>
          <a:p>
            <a:endParaRPr lang="en-US"/>
          </a:p>
        </p:txBody>
      </p:sp>
      <p:sp>
        <p:nvSpPr>
          <p:cNvPr id="4" name="Freeform 4"/>
          <p:cNvSpPr/>
          <p:nvPr/>
        </p:nvSpPr>
        <p:spPr>
          <a:xfrm>
            <a:off x="-3551298" y="2073890"/>
            <a:ext cx="9443179" cy="8720207"/>
          </a:xfrm>
          <a:custGeom>
            <a:avLst/>
            <a:gdLst/>
            <a:ahLst/>
            <a:cxnLst/>
            <a:rect l="l" t="t" r="r" b="b"/>
            <a:pathLst>
              <a:path w="9443179" h="8720207">
                <a:moveTo>
                  <a:pt x="0" y="0"/>
                </a:moveTo>
                <a:lnTo>
                  <a:pt x="9443179" y="0"/>
                </a:lnTo>
                <a:lnTo>
                  <a:pt x="9443179" y="8720207"/>
                </a:lnTo>
                <a:lnTo>
                  <a:pt x="0" y="8720207"/>
                </a:lnTo>
                <a:lnTo>
                  <a:pt x="0" y="0"/>
                </a:lnTo>
                <a:close/>
              </a:path>
            </a:pathLst>
          </a:custGeom>
          <a:blipFill>
            <a:blip r:embed="rId4"/>
            <a:stretch>
              <a:fillRect r="-1756"/>
            </a:stretch>
          </a:blipFill>
        </p:spPr>
        <p:txBody>
          <a:bodyPr/>
          <a:lstStyle/>
          <a:p>
            <a:endParaRPr lang="en-US"/>
          </a:p>
        </p:txBody>
      </p:sp>
      <p:sp>
        <p:nvSpPr>
          <p:cNvPr id="5" name="Freeform 5"/>
          <p:cNvSpPr/>
          <p:nvPr/>
        </p:nvSpPr>
        <p:spPr>
          <a:xfrm>
            <a:off x="15345383" y="6926221"/>
            <a:ext cx="5230534" cy="4840739"/>
          </a:xfrm>
          <a:custGeom>
            <a:avLst/>
            <a:gdLst/>
            <a:ahLst/>
            <a:cxnLst/>
            <a:rect l="l" t="t" r="r" b="b"/>
            <a:pathLst>
              <a:path w="5230534" h="4840739">
                <a:moveTo>
                  <a:pt x="0" y="0"/>
                </a:moveTo>
                <a:lnTo>
                  <a:pt x="5230534" y="0"/>
                </a:lnTo>
                <a:lnTo>
                  <a:pt x="5230534" y="4840739"/>
                </a:lnTo>
                <a:lnTo>
                  <a:pt x="0" y="4840739"/>
                </a:lnTo>
                <a:lnTo>
                  <a:pt x="0" y="0"/>
                </a:lnTo>
                <a:close/>
              </a:path>
            </a:pathLst>
          </a:custGeom>
          <a:blipFill>
            <a:blip r:embed="rId5"/>
            <a:stretch>
              <a:fillRect t="-3373" b="-3373"/>
            </a:stretch>
          </a:blipFill>
        </p:spPr>
        <p:txBody>
          <a:bodyPr/>
          <a:lstStyle/>
          <a:p>
            <a:endParaRPr lang="en-US"/>
          </a:p>
        </p:txBody>
      </p:sp>
      <p:sp>
        <p:nvSpPr>
          <p:cNvPr id="6" name="TextBox 6"/>
          <p:cNvSpPr txBox="1"/>
          <p:nvPr/>
        </p:nvSpPr>
        <p:spPr>
          <a:xfrm>
            <a:off x="133350" y="245090"/>
            <a:ext cx="17960650" cy="1219200"/>
          </a:xfrm>
          <a:prstGeom prst="rect">
            <a:avLst/>
          </a:prstGeom>
        </p:spPr>
        <p:txBody>
          <a:bodyPr lIns="0" tIns="0" rIns="0" bIns="0" rtlCol="0" anchor="t">
            <a:spAutoFit/>
          </a:bodyPr>
          <a:lstStyle/>
          <a:p>
            <a:pPr algn="r">
              <a:lnSpc>
                <a:spcPts val="9000"/>
              </a:lnSpc>
            </a:pPr>
            <a:r>
              <a:rPr lang="en-US" sz="7500" b="1" spc="-112">
                <a:solidFill>
                  <a:srgbClr val="E5CDFC"/>
                </a:solidFill>
                <a:latin typeface="Poppins Bold"/>
                <a:ea typeface="Poppins Bold"/>
                <a:cs typeface="Poppins Bold"/>
                <a:sym typeface="Poppins Bold"/>
              </a:rPr>
              <a:t>FINANCIAL HIGHLIGHTS (2025–2027)</a:t>
            </a:r>
          </a:p>
        </p:txBody>
      </p:sp>
      <p:sp>
        <p:nvSpPr>
          <p:cNvPr id="7" name="TextBox 7"/>
          <p:cNvSpPr txBox="1"/>
          <p:nvPr/>
        </p:nvSpPr>
        <p:spPr>
          <a:xfrm>
            <a:off x="4695305" y="1905303"/>
            <a:ext cx="13592695" cy="5304155"/>
          </a:xfrm>
          <a:prstGeom prst="rect">
            <a:avLst/>
          </a:prstGeom>
        </p:spPr>
        <p:txBody>
          <a:bodyPr lIns="0" tIns="0" rIns="0" bIns="0" rtlCol="0" anchor="t">
            <a:spAutoFit/>
          </a:bodyPr>
          <a:lstStyle/>
          <a:p>
            <a:pPr algn="l">
              <a:lnSpc>
                <a:spcPts val="5320"/>
              </a:lnSpc>
            </a:pPr>
            <a:r>
              <a:rPr lang="en-US" sz="3800" b="1">
                <a:solidFill>
                  <a:srgbClr val="FFFFFF"/>
                </a:solidFill>
                <a:latin typeface="Quicksand Bold"/>
                <a:ea typeface="Quicksand Bold"/>
                <a:cs typeface="Quicksand Bold"/>
                <a:sym typeface="Quicksand Bold"/>
              </a:rPr>
              <a:t>Data-Driven Inputs</a:t>
            </a:r>
          </a:p>
          <a:p>
            <a:pPr marL="820421" lvl="1" indent="-410210" algn="l">
              <a:lnSpc>
                <a:spcPts val="5320"/>
              </a:lnSpc>
              <a:buFont typeface="Arial"/>
              <a:buChar char="•"/>
            </a:pPr>
            <a:r>
              <a:rPr lang="en-US" sz="3800" b="1">
                <a:solidFill>
                  <a:srgbClr val="FFFFFF"/>
                </a:solidFill>
                <a:latin typeface="Quicksand Bold"/>
                <a:ea typeface="Quicksand Bold"/>
                <a:cs typeface="Quicksand Bold"/>
                <a:sym typeface="Quicksand Bold"/>
              </a:rPr>
              <a:t>50-user survey:</a:t>
            </a:r>
          </a:p>
          <a:p>
            <a:pPr marL="1640841" lvl="2" indent="-546947" algn="l">
              <a:lnSpc>
                <a:spcPts val="5320"/>
              </a:lnSpc>
              <a:buFont typeface="Arial"/>
              <a:buChar char="⚬"/>
            </a:pPr>
            <a:r>
              <a:rPr lang="en-US" sz="3800" b="1">
                <a:solidFill>
                  <a:srgbClr val="FFFFFF"/>
                </a:solidFill>
                <a:latin typeface="Quicksand Bold"/>
                <a:ea typeface="Quicksand Bold"/>
                <a:cs typeface="Quicksand Bold"/>
                <a:sym typeface="Quicksand Bold"/>
              </a:rPr>
              <a:t>82% high interest in immersive visual books</a:t>
            </a:r>
          </a:p>
          <a:p>
            <a:pPr marL="1640841" lvl="2" indent="-546947" algn="l">
              <a:lnSpc>
                <a:spcPts val="5320"/>
              </a:lnSpc>
              <a:buFont typeface="Arial"/>
              <a:buChar char="⚬"/>
            </a:pPr>
            <a:r>
              <a:rPr lang="en-US" sz="3800" b="1">
                <a:solidFill>
                  <a:srgbClr val="FFFFFF"/>
                </a:solidFill>
                <a:latin typeface="Quicksand Bold"/>
                <a:ea typeface="Quicksand Bold"/>
                <a:cs typeface="Quicksand Bold"/>
                <a:sym typeface="Quicksand Bold"/>
              </a:rPr>
              <a:t>86% open to paying</a:t>
            </a:r>
          </a:p>
          <a:p>
            <a:pPr marL="1640841" lvl="2" indent="-546947" algn="l">
              <a:lnSpc>
                <a:spcPts val="5320"/>
              </a:lnSpc>
              <a:buFont typeface="Arial"/>
              <a:buChar char="⚬"/>
            </a:pPr>
            <a:r>
              <a:rPr lang="en-US" sz="3800" b="1">
                <a:solidFill>
                  <a:srgbClr val="FFFFFF"/>
                </a:solidFill>
                <a:latin typeface="Quicksand Bold"/>
                <a:ea typeface="Quicksand Bold"/>
                <a:cs typeface="Quicksand Bold"/>
                <a:sym typeface="Quicksand Bold"/>
              </a:rPr>
              <a:t>Clear preference for subscription ($5–10/ month)</a:t>
            </a:r>
          </a:p>
          <a:p>
            <a:pPr marL="820421" lvl="1" indent="-410210" algn="l">
              <a:lnSpc>
                <a:spcPts val="5320"/>
              </a:lnSpc>
              <a:buFont typeface="Arial"/>
              <a:buChar char="•"/>
            </a:pPr>
            <a:r>
              <a:rPr lang="en-US" sz="3800" b="1">
                <a:solidFill>
                  <a:srgbClr val="FFFFFF"/>
                </a:solidFill>
                <a:latin typeface="Quicksand Bold"/>
                <a:ea typeface="Quicksand Bold"/>
                <a:cs typeface="Quicksand Bold"/>
                <a:sym typeface="Quicksand Bold"/>
              </a:rPr>
              <a:t>Landing page (151 visitors):</a:t>
            </a:r>
          </a:p>
          <a:p>
            <a:pPr marL="1640841" lvl="2" indent="-546947" algn="l">
              <a:lnSpc>
                <a:spcPts val="5320"/>
              </a:lnSpc>
              <a:buFont typeface="Arial"/>
              <a:buChar char="⚬"/>
            </a:pPr>
            <a:r>
              <a:rPr lang="en-US" sz="3800" b="1">
                <a:solidFill>
                  <a:srgbClr val="FFFFFF"/>
                </a:solidFill>
                <a:latin typeface="Quicksand Bold"/>
                <a:ea typeface="Quicksand Bold"/>
                <a:cs typeface="Quicksand Bold"/>
                <a:sym typeface="Quicksand Bold"/>
              </a:rPr>
              <a:t>22.5% waitlist conversion (strong signal)</a:t>
            </a:r>
          </a:p>
          <a:p>
            <a:pPr marL="1640841" lvl="2" indent="-546947" algn="l">
              <a:lnSpc>
                <a:spcPts val="5320"/>
              </a:lnSpc>
              <a:buFont typeface="Arial"/>
              <a:buChar char="⚬"/>
            </a:pPr>
            <a:r>
              <a:rPr lang="en-US" sz="3800" b="1">
                <a:solidFill>
                  <a:srgbClr val="FFFFFF"/>
                </a:solidFill>
                <a:latin typeface="Quicksand Bold"/>
                <a:ea typeface="Quicksand Bold"/>
                <a:cs typeface="Quicksand Bold"/>
                <a:sym typeface="Quicksand Bold"/>
              </a:rPr>
              <a:t>34 early adopters</a:t>
            </a:r>
          </a:p>
        </p:txBody>
      </p:sp>
    </p:spTree>
    <p:extLst>
      <p:ext uri="{BB962C8B-B14F-4D97-AF65-F5344CB8AC3E}">
        <p14:creationId xmlns:p14="http://schemas.microsoft.com/office/powerpoint/2010/main" val="3757752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1275818" y="7717145"/>
            <a:ext cx="19236469" cy="6153904"/>
          </a:xfrm>
          <a:custGeom>
            <a:avLst/>
            <a:gdLst/>
            <a:ahLst/>
            <a:cxnLst/>
            <a:rect l="l" t="t" r="r" b="b"/>
            <a:pathLst>
              <a:path w="19236469" h="6153904">
                <a:moveTo>
                  <a:pt x="0" y="0"/>
                </a:moveTo>
                <a:lnTo>
                  <a:pt x="19236468" y="0"/>
                </a:lnTo>
                <a:lnTo>
                  <a:pt x="19236468" y="6153904"/>
                </a:lnTo>
                <a:lnTo>
                  <a:pt x="0" y="6153904"/>
                </a:lnTo>
                <a:lnTo>
                  <a:pt x="0" y="0"/>
                </a:lnTo>
                <a:close/>
              </a:path>
            </a:pathLst>
          </a:custGeom>
          <a:blipFill>
            <a:blip r:embed="rId3">
              <a:alphaModFix amt="71000"/>
            </a:blip>
            <a:stretch>
              <a:fillRect l="-15108" r="-21751"/>
            </a:stretch>
          </a:blipFill>
        </p:spPr>
        <p:txBody>
          <a:bodyPr/>
          <a:lstStyle/>
          <a:p>
            <a:endParaRPr lang="en-US"/>
          </a:p>
        </p:txBody>
      </p:sp>
      <p:sp>
        <p:nvSpPr>
          <p:cNvPr id="4" name="Freeform 4"/>
          <p:cNvSpPr/>
          <p:nvPr/>
        </p:nvSpPr>
        <p:spPr>
          <a:xfrm>
            <a:off x="-3551298" y="2073890"/>
            <a:ext cx="9443179" cy="8720207"/>
          </a:xfrm>
          <a:custGeom>
            <a:avLst/>
            <a:gdLst/>
            <a:ahLst/>
            <a:cxnLst/>
            <a:rect l="l" t="t" r="r" b="b"/>
            <a:pathLst>
              <a:path w="9443179" h="8720207">
                <a:moveTo>
                  <a:pt x="0" y="0"/>
                </a:moveTo>
                <a:lnTo>
                  <a:pt x="9443179" y="0"/>
                </a:lnTo>
                <a:lnTo>
                  <a:pt x="9443179" y="8720207"/>
                </a:lnTo>
                <a:lnTo>
                  <a:pt x="0" y="8720207"/>
                </a:lnTo>
                <a:lnTo>
                  <a:pt x="0" y="0"/>
                </a:lnTo>
                <a:close/>
              </a:path>
            </a:pathLst>
          </a:custGeom>
          <a:blipFill>
            <a:blip r:embed="rId4"/>
            <a:stretch>
              <a:fillRect r="-1756"/>
            </a:stretch>
          </a:blipFill>
        </p:spPr>
        <p:txBody>
          <a:bodyPr/>
          <a:lstStyle/>
          <a:p>
            <a:endParaRPr lang="en-US"/>
          </a:p>
        </p:txBody>
      </p:sp>
      <p:sp>
        <p:nvSpPr>
          <p:cNvPr id="5" name="Freeform 5"/>
          <p:cNvSpPr/>
          <p:nvPr/>
        </p:nvSpPr>
        <p:spPr>
          <a:xfrm>
            <a:off x="15345383" y="6926221"/>
            <a:ext cx="5230534" cy="4840739"/>
          </a:xfrm>
          <a:custGeom>
            <a:avLst/>
            <a:gdLst/>
            <a:ahLst/>
            <a:cxnLst/>
            <a:rect l="l" t="t" r="r" b="b"/>
            <a:pathLst>
              <a:path w="5230534" h="4840739">
                <a:moveTo>
                  <a:pt x="0" y="0"/>
                </a:moveTo>
                <a:lnTo>
                  <a:pt x="5230534" y="0"/>
                </a:lnTo>
                <a:lnTo>
                  <a:pt x="5230534" y="4840739"/>
                </a:lnTo>
                <a:lnTo>
                  <a:pt x="0" y="4840739"/>
                </a:lnTo>
                <a:lnTo>
                  <a:pt x="0" y="0"/>
                </a:lnTo>
                <a:close/>
              </a:path>
            </a:pathLst>
          </a:custGeom>
          <a:blipFill>
            <a:blip r:embed="rId5"/>
            <a:stretch>
              <a:fillRect t="-3373" b="-3373"/>
            </a:stretch>
          </a:blipFill>
        </p:spPr>
        <p:txBody>
          <a:bodyPr/>
          <a:lstStyle/>
          <a:p>
            <a:endParaRPr lang="en-US"/>
          </a:p>
        </p:txBody>
      </p:sp>
      <p:sp>
        <p:nvSpPr>
          <p:cNvPr id="6" name="TextBox 6"/>
          <p:cNvSpPr txBox="1"/>
          <p:nvPr/>
        </p:nvSpPr>
        <p:spPr>
          <a:xfrm>
            <a:off x="133350" y="245090"/>
            <a:ext cx="17960650" cy="1219200"/>
          </a:xfrm>
          <a:prstGeom prst="rect">
            <a:avLst/>
          </a:prstGeom>
        </p:spPr>
        <p:txBody>
          <a:bodyPr lIns="0" tIns="0" rIns="0" bIns="0" rtlCol="0" anchor="t">
            <a:spAutoFit/>
          </a:bodyPr>
          <a:lstStyle/>
          <a:p>
            <a:pPr algn="r">
              <a:lnSpc>
                <a:spcPts val="9000"/>
              </a:lnSpc>
            </a:pPr>
            <a:r>
              <a:rPr lang="en-US" sz="7500" b="1" spc="-112">
                <a:solidFill>
                  <a:srgbClr val="E5CDFC"/>
                </a:solidFill>
                <a:latin typeface="Poppins Bold"/>
                <a:ea typeface="Poppins Bold"/>
                <a:cs typeface="Poppins Bold"/>
                <a:sym typeface="Poppins Bold"/>
              </a:rPr>
              <a:t>FINANCIAL HIGHLIGHTS (2025–2027)</a:t>
            </a:r>
          </a:p>
        </p:txBody>
      </p:sp>
      <p:sp>
        <p:nvSpPr>
          <p:cNvPr id="7" name="TextBox 7"/>
          <p:cNvSpPr txBox="1"/>
          <p:nvPr/>
        </p:nvSpPr>
        <p:spPr>
          <a:xfrm>
            <a:off x="5891881" y="2124710"/>
            <a:ext cx="11751821" cy="5970905"/>
          </a:xfrm>
          <a:prstGeom prst="rect">
            <a:avLst/>
          </a:prstGeom>
        </p:spPr>
        <p:txBody>
          <a:bodyPr lIns="0" tIns="0" rIns="0" bIns="0" rtlCol="0" anchor="t">
            <a:spAutoFit/>
          </a:bodyPr>
          <a:lstStyle/>
          <a:p>
            <a:pPr marL="820421" lvl="1" indent="-410210" algn="l">
              <a:lnSpc>
                <a:spcPts val="5320"/>
              </a:lnSpc>
              <a:buFont typeface="Arial"/>
              <a:buChar char="•"/>
            </a:pPr>
            <a:r>
              <a:rPr lang="en-US" sz="3800" b="1">
                <a:solidFill>
                  <a:srgbClr val="FFFFFF"/>
                </a:solidFill>
                <a:latin typeface="Quicksand Bold"/>
                <a:ea typeface="Quicksand Bold"/>
                <a:cs typeface="Quicksand Bold"/>
                <a:sym typeface="Quicksand Bold"/>
              </a:rPr>
              <a:t>Pricing Strategy (Hybrid Model)</a:t>
            </a:r>
          </a:p>
          <a:p>
            <a:pPr marL="1640841" lvl="2" indent="-546947" algn="l">
              <a:lnSpc>
                <a:spcPts val="5320"/>
              </a:lnSpc>
              <a:buFont typeface="Arial"/>
              <a:buChar char="⚬"/>
            </a:pPr>
            <a:r>
              <a:rPr lang="en-US" sz="3800" b="1">
                <a:solidFill>
                  <a:srgbClr val="FFFFFF"/>
                </a:solidFill>
                <a:latin typeface="Quicksand Bold"/>
                <a:ea typeface="Quicksand Bold"/>
                <a:cs typeface="Quicksand Bold"/>
                <a:sym typeface="Quicksand Bold"/>
              </a:rPr>
              <a:t>Subscription: QAR 25–30/month</a:t>
            </a:r>
          </a:p>
          <a:p>
            <a:pPr marL="1640841" lvl="2" indent="-546947" algn="l">
              <a:lnSpc>
                <a:spcPts val="5320"/>
              </a:lnSpc>
              <a:buFont typeface="Arial"/>
              <a:buChar char="⚬"/>
            </a:pPr>
            <a:r>
              <a:rPr lang="en-US" sz="3800" b="1">
                <a:solidFill>
                  <a:srgbClr val="FFFFFF"/>
                </a:solidFill>
                <a:latin typeface="Quicksand Bold"/>
                <a:ea typeface="Quicksand Bold"/>
                <a:cs typeface="Quicksand Bold"/>
                <a:sym typeface="Quicksand Bold"/>
              </a:rPr>
              <a:t>Pay-per-book: QAR 25–30 per v-book</a:t>
            </a:r>
          </a:p>
          <a:p>
            <a:pPr marL="1640841" lvl="2" indent="-546947" algn="l">
              <a:lnSpc>
                <a:spcPts val="5320"/>
              </a:lnSpc>
              <a:buFont typeface="Arial"/>
              <a:buChar char="⚬"/>
            </a:pPr>
            <a:r>
              <a:rPr lang="en-US" sz="3800" b="1">
                <a:solidFill>
                  <a:srgbClr val="FFFFFF"/>
                </a:solidFill>
                <a:latin typeface="Quicksand Bold"/>
                <a:ea typeface="Quicksand Bold"/>
                <a:cs typeface="Quicksand Bold"/>
                <a:sym typeface="Quicksand Bold"/>
              </a:rPr>
              <a:t>Freemium tier for acquisition + conversion funnel</a:t>
            </a:r>
          </a:p>
          <a:p>
            <a:pPr marL="820421" lvl="1" indent="-410210" algn="l">
              <a:lnSpc>
                <a:spcPts val="5320"/>
              </a:lnSpc>
              <a:buFont typeface="Arial"/>
              <a:buChar char="•"/>
            </a:pPr>
            <a:r>
              <a:rPr lang="en-US" sz="3800" b="1">
                <a:solidFill>
                  <a:srgbClr val="FFFFFF"/>
                </a:solidFill>
                <a:latin typeface="Quicksand Bold"/>
                <a:ea typeface="Quicksand Bold"/>
                <a:cs typeface="Quicksand Bold"/>
                <a:sym typeface="Quicksand Bold"/>
              </a:rPr>
              <a:t>User Growth (Active Paying Users)</a:t>
            </a:r>
          </a:p>
          <a:p>
            <a:pPr marL="1640841" lvl="2" indent="-546947" algn="l">
              <a:lnSpc>
                <a:spcPts val="5320"/>
              </a:lnSpc>
              <a:buFont typeface="Arial"/>
              <a:buChar char="⚬"/>
            </a:pPr>
            <a:r>
              <a:rPr lang="en-US" sz="3800" b="1">
                <a:solidFill>
                  <a:srgbClr val="FFFFFF"/>
                </a:solidFill>
                <a:latin typeface="Quicksand Bold"/>
                <a:ea typeface="Quicksand Bold"/>
                <a:cs typeface="Quicksand Bold"/>
                <a:sym typeface="Quicksand Bold"/>
              </a:rPr>
              <a:t>2025: 1,000</a:t>
            </a:r>
          </a:p>
          <a:p>
            <a:pPr marL="1640841" lvl="2" indent="-546947" algn="l">
              <a:lnSpc>
                <a:spcPts val="5320"/>
              </a:lnSpc>
              <a:buFont typeface="Arial"/>
              <a:buChar char="⚬"/>
            </a:pPr>
            <a:r>
              <a:rPr lang="en-US" sz="3800" b="1">
                <a:solidFill>
                  <a:srgbClr val="FFFFFF"/>
                </a:solidFill>
                <a:latin typeface="Quicksand Bold"/>
                <a:ea typeface="Quicksand Bold"/>
                <a:cs typeface="Quicksand Bold"/>
                <a:sym typeface="Quicksand Bold"/>
              </a:rPr>
              <a:t>2026: 3,000</a:t>
            </a:r>
          </a:p>
          <a:p>
            <a:pPr marL="1640841" lvl="2" indent="-546947" algn="l">
              <a:lnSpc>
                <a:spcPts val="5320"/>
              </a:lnSpc>
              <a:buFont typeface="Arial"/>
              <a:buChar char="⚬"/>
            </a:pPr>
            <a:r>
              <a:rPr lang="en-US" sz="3800" b="1">
                <a:solidFill>
                  <a:srgbClr val="FFFFFF"/>
                </a:solidFill>
                <a:latin typeface="Quicksand Bold"/>
                <a:ea typeface="Quicksand Bold"/>
                <a:cs typeface="Quicksand Bold"/>
                <a:sym typeface="Quicksand Bold"/>
              </a:rPr>
              <a:t>2027: 6,000</a:t>
            </a:r>
          </a:p>
        </p:txBody>
      </p:sp>
      <p:sp>
        <p:nvSpPr>
          <p:cNvPr id="8" name="TextBox 8"/>
          <p:cNvSpPr txBox="1"/>
          <p:nvPr/>
        </p:nvSpPr>
        <p:spPr>
          <a:xfrm>
            <a:off x="16975227" y="1431607"/>
            <a:ext cx="1293723" cy="651511"/>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extLst>
      <p:ext uri="{BB962C8B-B14F-4D97-AF65-F5344CB8AC3E}">
        <p14:creationId xmlns:p14="http://schemas.microsoft.com/office/powerpoint/2010/main" val="3823808644"/>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1275818" y="7717145"/>
            <a:ext cx="19236469" cy="6153904"/>
          </a:xfrm>
          <a:custGeom>
            <a:avLst/>
            <a:gdLst/>
            <a:ahLst/>
            <a:cxnLst/>
            <a:rect l="l" t="t" r="r" b="b"/>
            <a:pathLst>
              <a:path w="19236469" h="6153904">
                <a:moveTo>
                  <a:pt x="0" y="0"/>
                </a:moveTo>
                <a:lnTo>
                  <a:pt x="19236468" y="0"/>
                </a:lnTo>
                <a:lnTo>
                  <a:pt x="19236468" y="6153904"/>
                </a:lnTo>
                <a:lnTo>
                  <a:pt x="0" y="6153904"/>
                </a:lnTo>
                <a:lnTo>
                  <a:pt x="0" y="0"/>
                </a:lnTo>
                <a:close/>
              </a:path>
            </a:pathLst>
          </a:custGeom>
          <a:blipFill>
            <a:blip r:embed="rId3">
              <a:alphaModFix amt="71000"/>
            </a:blip>
            <a:stretch>
              <a:fillRect l="-15108" r="-21751"/>
            </a:stretch>
          </a:blipFill>
        </p:spPr>
        <p:txBody>
          <a:bodyPr/>
          <a:lstStyle/>
          <a:p>
            <a:endParaRPr lang="en-US"/>
          </a:p>
        </p:txBody>
      </p:sp>
      <p:sp>
        <p:nvSpPr>
          <p:cNvPr id="4" name="Freeform 4"/>
          <p:cNvSpPr/>
          <p:nvPr/>
        </p:nvSpPr>
        <p:spPr>
          <a:xfrm>
            <a:off x="-3551298" y="2073890"/>
            <a:ext cx="9443179" cy="8720207"/>
          </a:xfrm>
          <a:custGeom>
            <a:avLst/>
            <a:gdLst/>
            <a:ahLst/>
            <a:cxnLst/>
            <a:rect l="l" t="t" r="r" b="b"/>
            <a:pathLst>
              <a:path w="9443179" h="8720207">
                <a:moveTo>
                  <a:pt x="0" y="0"/>
                </a:moveTo>
                <a:lnTo>
                  <a:pt x="9443179" y="0"/>
                </a:lnTo>
                <a:lnTo>
                  <a:pt x="9443179" y="8720207"/>
                </a:lnTo>
                <a:lnTo>
                  <a:pt x="0" y="8720207"/>
                </a:lnTo>
                <a:lnTo>
                  <a:pt x="0" y="0"/>
                </a:lnTo>
                <a:close/>
              </a:path>
            </a:pathLst>
          </a:custGeom>
          <a:blipFill>
            <a:blip r:embed="rId4"/>
            <a:stretch>
              <a:fillRect r="-1756"/>
            </a:stretch>
          </a:blipFill>
        </p:spPr>
        <p:txBody>
          <a:bodyPr/>
          <a:lstStyle/>
          <a:p>
            <a:endParaRPr lang="en-US"/>
          </a:p>
        </p:txBody>
      </p:sp>
      <p:sp>
        <p:nvSpPr>
          <p:cNvPr id="5" name="Freeform 5"/>
          <p:cNvSpPr/>
          <p:nvPr/>
        </p:nvSpPr>
        <p:spPr>
          <a:xfrm>
            <a:off x="15345383" y="6926221"/>
            <a:ext cx="5230534" cy="4840739"/>
          </a:xfrm>
          <a:custGeom>
            <a:avLst/>
            <a:gdLst/>
            <a:ahLst/>
            <a:cxnLst/>
            <a:rect l="l" t="t" r="r" b="b"/>
            <a:pathLst>
              <a:path w="5230534" h="4840739">
                <a:moveTo>
                  <a:pt x="0" y="0"/>
                </a:moveTo>
                <a:lnTo>
                  <a:pt x="5230534" y="0"/>
                </a:lnTo>
                <a:lnTo>
                  <a:pt x="5230534" y="4840739"/>
                </a:lnTo>
                <a:lnTo>
                  <a:pt x="0" y="4840739"/>
                </a:lnTo>
                <a:lnTo>
                  <a:pt x="0" y="0"/>
                </a:lnTo>
                <a:close/>
              </a:path>
            </a:pathLst>
          </a:custGeom>
          <a:blipFill>
            <a:blip r:embed="rId5"/>
            <a:stretch>
              <a:fillRect t="-3373" b="-3373"/>
            </a:stretch>
          </a:blipFill>
        </p:spPr>
        <p:txBody>
          <a:bodyPr/>
          <a:lstStyle/>
          <a:p>
            <a:endParaRPr lang="en-US"/>
          </a:p>
        </p:txBody>
      </p:sp>
      <p:sp>
        <p:nvSpPr>
          <p:cNvPr id="6" name="TextBox 6"/>
          <p:cNvSpPr txBox="1"/>
          <p:nvPr/>
        </p:nvSpPr>
        <p:spPr>
          <a:xfrm>
            <a:off x="133350" y="245090"/>
            <a:ext cx="17960650" cy="1219200"/>
          </a:xfrm>
          <a:prstGeom prst="rect">
            <a:avLst/>
          </a:prstGeom>
        </p:spPr>
        <p:txBody>
          <a:bodyPr lIns="0" tIns="0" rIns="0" bIns="0" rtlCol="0" anchor="t">
            <a:spAutoFit/>
          </a:bodyPr>
          <a:lstStyle/>
          <a:p>
            <a:pPr algn="r">
              <a:lnSpc>
                <a:spcPts val="9000"/>
              </a:lnSpc>
            </a:pPr>
            <a:r>
              <a:rPr lang="en-US" sz="7500" b="1" spc="-112">
                <a:solidFill>
                  <a:srgbClr val="E5CDFC"/>
                </a:solidFill>
                <a:latin typeface="Poppins Bold"/>
                <a:ea typeface="Poppins Bold"/>
                <a:cs typeface="Poppins Bold"/>
                <a:sym typeface="Poppins Bold"/>
              </a:rPr>
              <a:t>FINANCIAL HIGHLIGHTS (2025–2027)</a:t>
            </a:r>
          </a:p>
        </p:txBody>
      </p:sp>
      <p:sp>
        <p:nvSpPr>
          <p:cNvPr id="7" name="TextBox 7"/>
          <p:cNvSpPr txBox="1"/>
          <p:nvPr/>
        </p:nvSpPr>
        <p:spPr>
          <a:xfrm>
            <a:off x="6758174" y="1764400"/>
            <a:ext cx="10863914" cy="6710574"/>
          </a:xfrm>
          <a:prstGeom prst="rect">
            <a:avLst/>
          </a:prstGeom>
        </p:spPr>
        <p:txBody>
          <a:bodyPr lIns="0" tIns="0" rIns="0" bIns="0" rtlCol="0" anchor="t">
            <a:spAutoFit/>
          </a:bodyPr>
          <a:lstStyle/>
          <a:p>
            <a:pPr marL="690884" lvl="1" indent="-345442" algn="l">
              <a:lnSpc>
                <a:spcPts val="4480"/>
              </a:lnSpc>
              <a:buFont typeface="Arial"/>
              <a:buChar char="•"/>
            </a:pPr>
            <a:r>
              <a:rPr lang="en-US" sz="3200" b="1">
                <a:solidFill>
                  <a:srgbClr val="FFFFFF"/>
                </a:solidFill>
                <a:latin typeface="Quicksand Bold"/>
                <a:ea typeface="Quicksand Bold"/>
                <a:cs typeface="Quicksand Bold"/>
                <a:sym typeface="Quicksand Bold"/>
              </a:rPr>
              <a:t>Projected Revenue</a:t>
            </a:r>
          </a:p>
          <a:p>
            <a:pPr marL="1381768" lvl="2" indent="-460589" algn="l">
              <a:lnSpc>
                <a:spcPts val="4480"/>
              </a:lnSpc>
              <a:buFont typeface="Arial"/>
              <a:buChar char="⚬"/>
            </a:pPr>
            <a:r>
              <a:rPr lang="en-US" sz="3200" b="1">
                <a:solidFill>
                  <a:srgbClr val="FFFFFF"/>
                </a:solidFill>
                <a:latin typeface="Quicksand Bold"/>
                <a:ea typeface="Quicksand Bold"/>
                <a:cs typeface="Quicksand Bold"/>
                <a:sym typeface="Quicksand Bold"/>
              </a:rPr>
              <a:t>2025: QAR 90,000</a:t>
            </a:r>
          </a:p>
          <a:p>
            <a:pPr marL="1381768" lvl="2" indent="-460589" algn="l">
              <a:lnSpc>
                <a:spcPts val="4480"/>
              </a:lnSpc>
              <a:buFont typeface="Arial"/>
              <a:buChar char="⚬"/>
            </a:pPr>
            <a:r>
              <a:rPr lang="en-US" sz="3200" b="1">
                <a:solidFill>
                  <a:srgbClr val="FFFFFF"/>
                </a:solidFill>
                <a:latin typeface="Quicksand Bold"/>
                <a:ea typeface="Quicksand Bold"/>
                <a:cs typeface="Quicksand Bold"/>
                <a:sym typeface="Quicksand Bold"/>
              </a:rPr>
              <a:t>2026: QAR 360,000</a:t>
            </a:r>
          </a:p>
          <a:p>
            <a:pPr marL="1381768" lvl="2" indent="-460589" algn="l">
              <a:lnSpc>
                <a:spcPts val="4480"/>
              </a:lnSpc>
              <a:buFont typeface="Arial"/>
              <a:buChar char="⚬"/>
            </a:pPr>
            <a:r>
              <a:rPr lang="en-US" sz="3200" b="1">
                <a:solidFill>
                  <a:srgbClr val="FFFFFF"/>
                </a:solidFill>
                <a:latin typeface="Quicksand Bold"/>
                <a:ea typeface="Quicksand Bold"/>
                <a:cs typeface="Quicksand Bold"/>
                <a:sym typeface="Quicksand Bold"/>
              </a:rPr>
              <a:t>2027: QAR 1,050,000</a:t>
            </a:r>
          </a:p>
          <a:p>
            <a:pPr marL="690884" lvl="1" indent="-345442" algn="l">
              <a:lnSpc>
                <a:spcPts val="4480"/>
              </a:lnSpc>
              <a:buFont typeface="Arial"/>
              <a:buChar char="•"/>
            </a:pPr>
            <a:r>
              <a:rPr lang="en-US" sz="3200" b="1">
                <a:solidFill>
                  <a:srgbClr val="FFFFFF"/>
                </a:solidFill>
                <a:latin typeface="Quicksand Bold"/>
                <a:ea typeface="Quicksand Bold"/>
                <a:cs typeface="Quicksand Bold"/>
                <a:sym typeface="Quicksand Bold"/>
              </a:rPr>
              <a:t>Cost Structure (Lean Model)</a:t>
            </a:r>
          </a:p>
          <a:p>
            <a:pPr marL="1381768" lvl="2" indent="-460589" algn="l">
              <a:lnSpc>
                <a:spcPts val="4480"/>
              </a:lnSpc>
              <a:buFont typeface="Arial"/>
              <a:buChar char="⚬"/>
            </a:pPr>
            <a:r>
              <a:rPr lang="en-US" sz="3200" b="1">
                <a:solidFill>
                  <a:srgbClr val="FFFFFF"/>
                </a:solidFill>
                <a:latin typeface="Quicksand Bold"/>
                <a:ea typeface="Quicksand Bold"/>
                <a:cs typeface="Quicksand Bold"/>
                <a:sym typeface="Quicksand Bold"/>
              </a:rPr>
              <a:t>Dev &amp; maintenance: QAR 120k → 40k → 60k</a:t>
            </a:r>
          </a:p>
          <a:p>
            <a:pPr marL="1381768" lvl="2" indent="-460589" algn="l">
              <a:lnSpc>
                <a:spcPts val="4480"/>
              </a:lnSpc>
              <a:buFont typeface="Arial"/>
              <a:buChar char="⚬"/>
            </a:pPr>
            <a:r>
              <a:rPr lang="en-US" sz="3200" b="1">
                <a:solidFill>
                  <a:srgbClr val="FFFFFF"/>
                </a:solidFill>
                <a:latin typeface="Quicksand Bold"/>
                <a:ea typeface="Quicksand Bold"/>
                <a:cs typeface="Quicksand Bold"/>
                <a:sym typeface="Quicksand Bold"/>
              </a:rPr>
              <a:t>Hosting + AI/Cloud: QAR 30k → 38k → 46k</a:t>
            </a:r>
          </a:p>
          <a:p>
            <a:pPr marL="1381768" lvl="2" indent="-460589" algn="l">
              <a:lnSpc>
                <a:spcPts val="4480"/>
              </a:lnSpc>
              <a:buFont typeface="Arial"/>
              <a:buChar char="⚬"/>
            </a:pPr>
            <a:r>
              <a:rPr lang="en-US" sz="3200" b="1">
                <a:solidFill>
                  <a:srgbClr val="FFFFFF"/>
                </a:solidFill>
                <a:latin typeface="Quicksand Bold"/>
                <a:ea typeface="Quicksand Bold"/>
                <a:cs typeface="Quicksand Bold"/>
                <a:sym typeface="Quicksand Bold"/>
              </a:rPr>
              <a:t>Marketing: QAR 12k/year</a:t>
            </a:r>
          </a:p>
          <a:p>
            <a:pPr marL="690884" lvl="1" indent="-345442" algn="l">
              <a:lnSpc>
                <a:spcPts val="4480"/>
              </a:lnSpc>
              <a:buFont typeface="Arial"/>
              <a:buChar char="•"/>
            </a:pPr>
            <a:r>
              <a:rPr lang="en-US" sz="3200" b="1">
                <a:solidFill>
                  <a:srgbClr val="FFFFFF"/>
                </a:solidFill>
                <a:latin typeface="Quicksand Bold"/>
                <a:ea typeface="Quicksand Bold"/>
                <a:cs typeface="Quicksand Bold"/>
                <a:sym typeface="Quicksand Bold"/>
              </a:rPr>
              <a:t>Profitability</a:t>
            </a:r>
          </a:p>
          <a:p>
            <a:pPr marL="1381768" lvl="2" indent="-460589" algn="l">
              <a:lnSpc>
                <a:spcPts val="4480"/>
              </a:lnSpc>
              <a:buFont typeface="Arial"/>
              <a:buChar char="⚬"/>
            </a:pPr>
            <a:r>
              <a:rPr lang="en-US" sz="3200" b="1">
                <a:solidFill>
                  <a:srgbClr val="FFFFFF"/>
                </a:solidFill>
                <a:latin typeface="Quicksand Bold"/>
                <a:ea typeface="Quicksand Bold"/>
                <a:cs typeface="Quicksand Bold"/>
                <a:sym typeface="Quicksand Bold"/>
              </a:rPr>
              <a:t>2025: –95,000 (expected startup loss)</a:t>
            </a:r>
          </a:p>
          <a:p>
            <a:pPr marL="1381768" lvl="2" indent="-460589" algn="l">
              <a:lnSpc>
                <a:spcPts val="4480"/>
              </a:lnSpc>
              <a:buFont typeface="Arial"/>
              <a:buChar char="⚬"/>
            </a:pPr>
            <a:r>
              <a:rPr lang="en-US" sz="3200" b="1">
                <a:solidFill>
                  <a:srgbClr val="FFFFFF"/>
                </a:solidFill>
                <a:latin typeface="Quicksand Bold"/>
                <a:ea typeface="Quicksand Bold"/>
                <a:cs typeface="Quicksand Bold"/>
                <a:sym typeface="Quicksand Bold"/>
              </a:rPr>
              <a:t>2026: +208,800</a:t>
            </a:r>
          </a:p>
          <a:p>
            <a:pPr marL="1381768" lvl="2" indent="-460589" algn="l">
              <a:lnSpc>
                <a:spcPts val="4480"/>
              </a:lnSpc>
              <a:buFont typeface="Arial"/>
              <a:buChar char="⚬"/>
            </a:pPr>
            <a:r>
              <a:rPr lang="en-US" sz="3200" b="1">
                <a:solidFill>
                  <a:srgbClr val="FFFFFF"/>
                </a:solidFill>
                <a:latin typeface="Quicksand Bold"/>
                <a:ea typeface="Quicksand Bold"/>
                <a:cs typeface="Quicksand Bold"/>
                <a:sym typeface="Quicksand Bold"/>
              </a:rPr>
              <a:t>2027: +797,400</a:t>
            </a:r>
          </a:p>
        </p:txBody>
      </p:sp>
      <p:sp>
        <p:nvSpPr>
          <p:cNvPr id="8" name="TextBox 8"/>
          <p:cNvSpPr txBox="1"/>
          <p:nvPr/>
        </p:nvSpPr>
        <p:spPr>
          <a:xfrm>
            <a:off x="16975227" y="1431607"/>
            <a:ext cx="1293723" cy="651511"/>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extLst>
      <p:ext uri="{BB962C8B-B14F-4D97-AF65-F5344CB8AC3E}">
        <p14:creationId xmlns:p14="http://schemas.microsoft.com/office/powerpoint/2010/main" val="3357756902"/>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1275818" y="7717145"/>
            <a:ext cx="19236469" cy="6153904"/>
          </a:xfrm>
          <a:custGeom>
            <a:avLst/>
            <a:gdLst/>
            <a:ahLst/>
            <a:cxnLst/>
            <a:rect l="l" t="t" r="r" b="b"/>
            <a:pathLst>
              <a:path w="19236469" h="6153904">
                <a:moveTo>
                  <a:pt x="0" y="0"/>
                </a:moveTo>
                <a:lnTo>
                  <a:pt x="19236468" y="0"/>
                </a:lnTo>
                <a:lnTo>
                  <a:pt x="19236468" y="6153904"/>
                </a:lnTo>
                <a:lnTo>
                  <a:pt x="0" y="6153904"/>
                </a:lnTo>
                <a:lnTo>
                  <a:pt x="0" y="0"/>
                </a:lnTo>
                <a:close/>
              </a:path>
            </a:pathLst>
          </a:custGeom>
          <a:blipFill>
            <a:blip r:embed="rId3">
              <a:alphaModFix amt="71000"/>
            </a:blip>
            <a:stretch>
              <a:fillRect l="-15108" r="-21751"/>
            </a:stretch>
          </a:blipFill>
        </p:spPr>
        <p:txBody>
          <a:bodyPr/>
          <a:lstStyle/>
          <a:p>
            <a:endParaRPr lang="en-US"/>
          </a:p>
        </p:txBody>
      </p:sp>
      <p:sp>
        <p:nvSpPr>
          <p:cNvPr id="4" name="Freeform 4"/>
          <p:cNvSpPr/>
          <p:nvPr/>
        </p:nvSpPr>
        <p:spPr>
          <a:xfrm>
            <a:off x="-3551298" y="2073890"/>
            <a:ext cx="9443179" cy="8720207"/>
          </a:xfrm>
          <a:custGeom>
            <a:avLst/>
            <a:gdLst/>
            <a:ahLst/>
            <a:cxnLst/>
            <a:rect l="l" t="t" r="r" b="b"/>
            <a:pathLst>
              <a:path w="9443179" h="8720207">
                <a:moveTo>
                  <a:pt x="0" y="0"/>
                </a:moveTo>
                <a:lnTo>
                  <a:pt x="9443179" y="0"/>
                </a:lnTo>
                <a:lnTo>
                  <a:pt x="9443179" y="8720207"/>
                </a:lnTo>
                <a:lnTo>
                  <a:pt x="0" y="8720207"/>
                </a:lnTo>
                <a:lnTo>
                  <a:pt x="0" y="0"/>
                </a:lnTo>
                <a:close/>
              </a:path>
            </a:pathLst>
          </a:custGeom>
          <a:blipFill>
            <a:blip r:embed="rId4"/>
            <a:stretch>
              <a:fillRect r="-1756"/>
            </a:stretch>
          </a:blipFill>
        </p:spPr>
        <p:txBody>
          <a:bodyPr/>
          <a:lstStyle/>
          <a:p>
            <a:endParaRPr lang="en-US"/>
          </a:p>
        </p:txBody>
      </p:sp>
      <p:sp>
        <p:nvSpPr>
          <p:cNvPr id="5" name="Freeform 5"/>
          <p:cNvSpPr/>
          <p:nvPr/>
        </p:nvSpPr>
        <p:spPr>
          <a:xfrm>
            <a:off x="15345383" y="6926221"/>
            <a:ext cx="5230534" cy="4840739"/>
          </a:xfrm>
          <a:custGeom>
            <a:avLst/>
            <a:gdLst/>
            <a:ahLst/>
            <a:cxnLst/>
            <a:rect l="l" t="t" r="r" b="b"/>
            <a:pathLst>
              <a:path w="5230534" h="4840739">
                <a:moveTo>
                  <a:pt x="0" y="0"/>
                </a:moveTo>
                <a:lnTo>
                  <a:pt x="5230534" y="0"/>
                </a:lnTo>
                <a:lnTo>
                  <a:pt x="5230534" y="4840739"/>
                </a:lnTo>
                <a:lnTo>
                  <a:pt x="0" y="4840739"/>
                </a:lnTo>
                <a:lnTo>
                  <a:pt x="0" y="0"/>
                </a:lnTo>
                <a:close/>
              </a:path>
            </a:pathLst>
          </a:custGeom>
          <a:blipFill>
            <a:blip r:embed="rId5"/>
            <a:stretch>
              <a:fillRect t="-3373" b="-3373"/>
            </a:stretch>
          </a:blipFill>
        </p:spPr>
        <p:txBody>
          <a:bodyPr/>
          <a:lstStyle/>
          <a:p>
            <a:endParaRPr lang="en-US"/>
          </a:p>
        </p:txBody>
      </p:sp>
      <p:sp>
        <p:nvSpPr>
          <p:cNvPr id="6" name="TextBox 6"/>
          <p:cNvSpPr txBox="1"/>
          <p:nvPr/>
        </p:nvSpPr>
        <p:spPr>
          <a:xfrm>
            <a:off x="133350" y="245090"/>
            <a:ext cx="17960650" cy="1219200"/>
          </a:xfrm>
          <a:prstGeom prst="rect">
            <a:avLst/>
          </a:prstGeom>
        </p:spPr>
        <p:txBody>
          <a:bodyPr lIns="0" tIns="0" rIns="0" bIns="0" rtlCol="0" anchor="t">
            <a:spAutoFit/>
          </a:bodyPr>
          <a:lstStyle/>
          <a:p>
            <a:pPr algn="r">
              <a:lnSpc>
                <a:spcPts val="9000"/>
              </a:lnSpc>
            </a:pPr>
            <a:r>
              <a:rPr lang="en-US" sz="7500" b="1" spc="-112">
                <a:solidFill>
                  <a:srgbClr val="E5CDFC"/>
                </a:solidFill>
                <a:latin typeface="Poppins Bold"/>
                <a:ea typeface="Poppins Bold"/>
                <a:cs typeface="Poppins Bold"/>
                <a:sym typeface="Poppins Bold"/>
              </a:rPr>
              <a:t>FINANCIAL HIGHLIGHTS (2025–2027)</a:t>
            </a:r>
          </a:p>
        </p:txBody>
      </p:sp>
      <p:sp>
        <p:nvSpPr>
          <p:cNvPr id="7" name="TextBox 7"/>
          <p:cNvSpPr txBox="1"/>
          <p:nvPr/>
        </p:nvSpPr>
        <p:spPr>
          <a:xfrm>
            <a:off x="5264554" y="2083118"/>
            <a:ext cx="12357534" cy="4908859"/>
          </a:xfrm>
          <a:prstGeom prst="rect">
            <a:avLst/>
          </a:prstGeom>
        </p:spPr>
        <p:txBody>
          <a:bodyPr lIns="0" tIns="0" rIns="0" bIns="0" rtlCol="0" anchor="t">
            <a:spAutoFit/>
          </a:bodyPr>
          <a:lstStyle/>
          <a:p>
            <a:pPr marL="863599" lvl="1" indent="-431800" algn="l">
              <a:lnSpc>
                <a:spcPts val="5599"/>
              </a:lnSpc>
              <a:buFont typeface="Arial"/>
              <a:buChar char="•"/>
            </a:pPr>
            <a:r>
              <a:rPr lang="en-US" sz="3999" b="1">
                <a:solidFill>
                  <a:srgbClr val="FFFFFF"/>
                </a:solidFill>
                <a:latin typeface="Quicksand Bold"/>
                <a:ea typeface="Quicksand Bold"/>
                <a:cs typeface="Quicksand Bold"/>
                <a:sym typeface="Quicksand Bold"/>
              </a:rPr>
              <a:t>Break-even</a:t>
            </a:r>
          </a:p>
          <a:p>
            <a:pPr marL="1727199" lvl="2" indent="-575733" algn="l">
              <a:lnSpc>
                <a:spcPts val="5599"/>
              </a:lnSpc>
              <a:buFont typeface="Arial"/>
              <a:buChar char="⚬"/>
            </a:pPr>
            <a:r>
              <a:rPr lang="en-US" sz="3999" b="1">
                <a:solidFill>
                  <a:srgbClr val="FFFFFF"/>
                </a:solidFill>
                <a:latin typeface="Quicksand Bold"/>
                <a:ea typeface="Quicksand Bold"/>
                <a:cs typeface="Quicksand Bold"/>
                <a:sym typeface="Quicksand Bold"/>
              </a:rPr>
              <a:t>Break-even at ≈5,600 units</a:t>
            </a:r>
          </a:p>
          <a:p>
            <a:pPr marL="1727199" lvl="2" indent="-575733" algn="l">
              <a:lnSpc>
                <a:spcPts val="5599"/>
              </a:lnSpc>
              <a:buFont typeface="Arial"/>
              <a:buChar char="⚬"/>
            </a:pPr>
            <a:r>
              <a:rPr lang="en-US" sz="3999" b="1">
                <a:solidFill>
                  <a:srgbClr val="FFFFFF"/>
                </a:solidFill>
                <a:latin typeface="Quicksand Bold"/>
                <a:ea typeface="Quicksand Bold"/>
                <a:cs typeface="Quicksand Bold"/>
                <a:sym typeface="Quicksand Bold"/>
              </a:rPr>
              <a:t>Expected to reach mid-2026</a:t>
            </a:r>
          </a:p>
          <a:p>
            <a:pPr marL="863599" lvl="1" indent="-431800" algn="l">
              <a:lnSpc>
                <a:spcPts val="5599"/>
              </a:lnSpc>
              <a:buFont typeface="Arial"/>
              <a:buChar char="•"/>
            </a:pPr>
            <a:r>
              <a:rPr lang="en-US" sz="3999" b="1">
                <a:solidFill>
                  <a:srgbClr val="FFFFFF"/>
                </a:solidFill>
                <a:latin typeface="Quicksand Bold"/>
                <a:ea typeface="Quicksand Bold"/>
                <a:cs typeface="Quicksand Bold"/>
                <a:sym typeface="Quicksand Bold"/>
              </a:rPr>
              <a:t>Funding Ask (Seed Round)</a:t>
            </a:r>
          </a:p>
          <a:p>
            <a:pPr marL="1727199" lvl="2" indent="-575733" algn="l">
              <a:lnSpc>
                <a:spcPts val="5599"/>
              </a:lnSpc>
              <a:buFont typeface="Arial"/>
              <a:buChar char="⚬"/>
            </a:pPr>
            <a:r>
              <a:rPr lang="en-US" sz="3999" b="1">
                <a:solidFill>
                  <a:srgbClr val="FFFFFF"/>
                </a:solidFill>
                <a:latin typeface="Quicksand Bold"/>
                <a:ea typeface="Quicksand Bold"/>
                <a:cs typeface="Quicksand Bold"/>
                <a:sym typeface="Quicksand Bold"/>
              </a:rPr>
              <a:t>QAR 200,000–500,000</a:t>
            </a:r>
          </a:p>
          <a:p>
            <a:pPr marL="1727199" lvl="2" indent="-575733" algn="l">
              <a:lnSpc>
                <a:spcPts val="5599"/>
              </a:lnSpc>
              <a:buFont typeface="Arial"/>
              <a:buChar char="⚬"/>
            </a:pPr>
            <a:r>
              <a:rPr lang="en-US" sz="3999" b="1">
                <a:solidFill>
                  <a:srgbClr val="FFFFFF"/>
                </a:solidFill>
                <a:latin typeface="Quicksand Bold"/>
                <a:ea typeface="Quicksand Bold"/>
                <a:cs typeface="Quicksand Bold"/>
                <a:sym typeface="Quicksand Bold"/>
              </a:rPr>
              <a:t>To cover development, hosting, AI costs, early hires &amp; growth</a:t>
            </a:r>
          </a:p>
        </p:txBody>
      </p:sp>
      <p:sp>
        <p:nvSpPr>
          <p:cNvPr id="8" name="TextBox 8"/>
          <p:cNvSpPr txBox="1"/>
          <p:nvPr/>
        </p:nvSpPr>
        <p:spPr>
          <a:xfrm>
            <a:off x="16975227" y="1431607"/>
            <a:ext cx="1293723" cy="651511"/>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extLst>
      <p:ext uri="{BB962C8B-B14F-4D97-AF65-F5344CB8AC3E}">
        <p14:creationId xmlns:p14="http://schemas.microsoft.com/office/powerpoint/2010/main" val="293818631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0" y="8106491"/>
            <a:ext cx="17814623" cy="6083545"/>
          </a:xfrm>
          <a:custGeom>
            <a:avLst/>
            <a:gdLst/>
            <a:ahLst/>
            <a:cxnLst/>
            <a:rect l="l" t="t" r="r" b="b"/>
            <a:pathLst>
              <a:path w="17814623" h="6083545">
                <a:moveTo>
                  <a:pt x="0" y="0"/>
                </a:moveTo>
                <a:lnTo>
                  <a:pt x="17814623" y="0"/>
                </a:lnTo>
                <a:lnTo>
                  <a:pt x="17814623" y="6083545"/>
                </a:lnTo>
                <a:lnTo>
                  <a:pt x="0" y="6083545"/>
                </a:lnTo>
                <a:lnTo>
                  <a:pt x="0" y="0"/>
                </a:lnTo>
                <a:close/>
              </a:path>
            </a:pathLst>
          </a:custGeom>
          <a:blipFill>
            <a:blip r:embed="rId3">
              <a:alphaModFix amt="71000"/>
            </a:blip>
            <a:stretch>
              <a:fillRect l="-19500" r="-26591"/>
            </a:stretch>
          </a:blipFill>
        </p:spPr>
        <p:txBody>
          <a:bodyPr/>
          <a:lstStyle/>
          <a:p>
            <a:endParaRPr lang="en-US"/>
          </a:p>
        </p:txBody>
      </p:sp>
      <p:sp>
        <p:nvSpPr>
          <p:cNvPr id="4" name="Freeform 4"/>
          <p:cNvSpPr/>
          <p:nvPr/>
        </p:nvSpPr>
        <p:spPr>
          <a:xfrm flipH="1">
            <a:off x="-3633127" y="6738098"/>
            <a:ext cx="6327413" cy="6250956"/>
          </a:xfrm>
          <a:custGeom>
            <a:avLst/>
            <a:gdLst/>
            <a:ahLst/>
            <a:cxnLst/>
            <a:rect l="l" t="t" r="r" b="b"/>
            <a:pathLst>
              <a:path w="6327413" h="6250956">
                <a:moveTo>
                  <a:pt x="6327413" y="0"/>
                </a:moveTo>
                <a:lnTo>
                  <a:pt x="0" y="0"/>
                </a:lnTo>
                <a:lnTo>
                  <a:pt x="0" y="6250956"/>
                </a:lnTo>
                <a:lnTo>
                  <a:pt x="6327413" y="6250956"/>
                </a:lnTo>
                <a:lnTo>
                  <a:pt x="6327413" y="0"/>
                </a:lnTo>
                <a:close/>
              </a:path>
            </a:pathLst>
          </a:custGeom>
          <a:blipFill>
            <a:blip r:embed="rId4"/>
            <a:stretch>
              <a:fillRect/>
            </a:stretch>
          </a:blipFill>
        </p:spPr>
        <p:txBody>
          <a:bodyPr/>
          <a:lstStyle/>
          <a:p>
            <a:endParaRPr lang="en-US"/>
          </a:p>
        </p:txBody>
      </p:sp>
      <p:sp>
        <p:nvSpPr>
          <p:cNvPr id="5" name="TextBox 5"/>
          <p:cNvSpPr txBox="1"/>
          <p:nvPr/>
        </p:nvSpPr>
        <p:spPr>
          <a:xfrm>
            <a:off x="310496" y="95338"/>
            <a:ext cx="7735134" cy="1323931"/>
          </a:xfrm>
          <a:prstGeom prst="rect">
            <a:avLst/>
          </a:prstGeom>
        </p:spPr>
        <p:txBody>
          <a:bodyPr lIns="0" tIns="0" rIns="0" bIns="0" rtlCol="0" anchor="t">
            <a:spAutoFit/>
          </a:bodyPr>
          <a:lstStyle/>
          <a:p>
            <a:pPr algn="l">
              <a:lnSpc>
                <a:spcPts val="9840"/>
              </a:lnSpc>
            </a:pPr>
            <a:r>
              <a:rPr lang="en-US" sz="8200" b="1" spc="-123">
                <a:solidFill>
                  <a:srgbClr val="E5CDFC"/>
                </a:solidFill>
                <a:latin typeface="Poppins Bold"/>
                <a:ea typeface="Poppins Bold"/>
                <a:cs typeface="Poppins Bold"/>
                <a:sym typeface="Poppins Bold"/>
              </a:rPr>
              <a:t>INSTAGRAM</a:t>
            </a:r>
          </a:p>
        </p:txBody>
      </p:sp>
      <p:grpSp>
        <p:nvGrpSpPr>
          <p:cNvPr id="6" name="Group 6"/>
          <p:cNvGrpSpPr/>
          <p:nvPr/>
        </p:nvGrpSpPr>
        <p:grpSpPr>
          <a:xfrm>
            <a:off x="12904752" y="1543094"/>
            <a:ext cx="3981257" cy="7077791"/>
            <a:chOff x="0" y="0"/>
            <a:chExt cx="5308343" cy="9437055"/>
          </a:xfrm>
        </p:grpSpPr>
        <p:grpSp>
          <p:nvGrpSpPr>
            <p:cNvPr id="7" name="Group 7"/>
            <p:cNvGrpSpPr/>
            <p:nvPr/>
          </p:nvGrpSpPr>
          <p:grpSpPr>
            <a:xfrm>
              <a:off x="527818" y="326711"/>
              <a:ext cx="4252707" cy="8876154"/>
              <a:chOff x="0" y="0"/>
              <a:chExt cx="840041" cy="1753314"/>
            </a:xfrm>
          </p:grpSpPr>
          <p:sp>
            <p:nvSpPr>
              <p:cNvPr id="8" name="Freeform 8"/>
              <p:cNvSpPr/>
              <p:nvPr/>
            </p:nvSpPr>
            <p:spPr>
              <a:xfrm>
                <a:off x="0" y="0"/>
                <a:ext cx="840041" cy="1753314"/>
              </a:xfrm>
              <a:custGeom>
                <a:avLst/>
                <a:gdLst/>
                <a:ahLst/>
                <a:cxnLst/>
                <a:rect l="l" t="t" r="r" b="b"/>
                <a:pathLst>
                  <a:path w="840041" h="1753314">
                    <a:moveTo>
                      <a:pt x="145638" y="0"/>
                    </a:moveTo>
                    <a:lnTo>
                      <a:pt x="694403" y="0"/>
                    </a:lnTo>
                    <a:cubicBezTo>
                      <a:pt x="774837" y="0"/>
                      <a:pt x="840041" y="65204"/>
                      <a:pt x="840041" y="145638"/>
                    </a:cubicBezTo>
                    <a:lnTo>
                      <a:pt x="840041" y="1607677"/>
                    </a:lnTo>
                    <a:cubicBezTo>
                      <a:pt x="840041" y="1688110"/>
                      <a:pt x="774837" y="1753314"/>
                      <a:pt x="694403" y="1753314"/>
                    </a:cubicBezTo>
                    <a:lnTo>
                      <a:pt x="145638" y="1753314"/>
                    </a:lnTo>
                    <a:cubicBezTo>
                      <a:pt x="65204" y="1753314"/>
                      <a:pt x="0" y="1688110"/>
                      <a:pt x="0" y="1607677"/>
                    </a:cubicBezTo>
                    <a:lnTo>
                      <a:pt x="0" y="145638"/>
                    </a:lnTo>
                    <a:cubicBezTo>
                      <a:pt x="0" y="65204"/>
                      <a:pt x="65204" y="0"/>
                      <a:pt x="145638" y="0"/>
                    </a:cubicBezTo>
                    <a:close/>
                  </a:path>
                </a:pathLst>
              </a:custGeom>
              <a:solidFill>
                <a:srgbClr val="FFFFFF"/>
              </a:solidFill>
            </p:spPr>
            <p:txBody>
              <a:bodyPr/>
              <a:lstStyle/>
              <a:p>
                <a:endParaRPr lang="en-US"/>
              </a:p>
            </p:txBody>
          </p:sp>
          <p:sp>
            <p:nvSpPr>
              <p:cNvPr id="9" name="TextBox 9"/>
              <p:cNvSpPr txBox="1"/>
              <p:nvPr/>
            </p:nvSpPr>
            <p:spPr>
              <a:xfrm>
                <a:off x="0" y="-38100"/>
                <a:ext cx="840041" cy="1791414"/>
              </a:xfrm>
              <a:prstGeom prst="rect">
                <a:avLst/>
              </a:prstGeom>
            </p:spPr>
            <p:txBody>
              <a:bodyPr lIns="50800" tIns="50800" rIns="50800" bIns="50800" rtlCol="0" anchor="ctr"/>
              <a:lstStyle/>
              <a:p>
                <a:pPr algn="ctr">
                  <a:lnSpc>
                    <a:spcPts val="1910"/>
                  </a:lnSpc>
                </a:pPr>
                <a:endParaRPr/>
              </a:p>
            </p:txBody>
          </p:sp>
        </p:grpSp>
        <p:sp>
          <p:nvSpPr>
            <p:cNvPr id="10" name="Freeform 10"/>
            <p:cNvSpPr/>
            <p:nvPr/>
          </p:nvSpPr>
          <p:spPr>
            <a:xfrm>
              <a:off x="527818" y="1174605"/>
              <a:ext cx="4252707" cy="7087844"/>
            </a:xfrm>
            <a:custGeom>
              <a:avLst/>
              <a:gdLst/>
              <a:ahLst/>
              <a:cxnLst/>
              <a:rect l="l" t="t" r="r" b="b"/>
              <a:pathLst>
                <a:path w="4252707" h="7087844">
                  <a:moveTo>
                    <a:pt x="0" y="0"/>
                  </a:moveTo>
                  <a:lnTo>
                    <a:pt x="4252707" y="0"/>
                  </a:lnTo>
                  <a:lnTo>
                    <a:pt x="4252707" y="7087845"/>
                  </a:lnTo>
                  <a:lnTo>
                    <a:pt x="0" y="7087845"/>
                  </a:lnTo>
                  <a:lnTo>
                    <a:pt x="0" y="0"/>
                  </a:lnTo>
                  <a:close/>
                </a:path>
              </a:pathLst>
            </a:custGeom>
            <a:blipFill>
              <a:blip r:embed="rId5"/>
              <a:stretch>
                <a:fillRect/>
              </a:stretch>
            </a:blipFill>
          </p:spPr>
          <p:txBody>
            <a:bodyPr/>
            <a:lstStyle/>
            <a:p>
              <a:endParaRPr lang="en-US"/>
            </a:p>
          </p:txBody>
        </p:sp>
        <p:sp>
          <p:nvSpPr>
            <p:cNvPr id="11" name="Freeform 11"/>
            <p:cNvSpPr/>
            <p:nvPr/>
          </p:nvSpPr>
          <p:spPr>
            <a:xfrm>
              <a:off x="0" y="0"/>
              <a:ext cx="5308343" cy="9437055"/>
            </a:xfrm>
            <a:custGeom>
              <a:avLst/>
              <a:gdLst/>
              <a:ahLst/>
              <a:cxnLst/>
              <a:rect l="l" t="t" r="r" b="b"/>
              <a:pathLst>
                <a:path w="5308343" h="9437055">
                  <a:moveTo>
                    <a:pt x="0" y="0"/>
                  </a:moveTo>
                  <a:lnTo>
                    <a:pt x="5308343" y="0"/>
                  </a:lnTo>
                  <a:lnTo>
                    <a:pt x="5308343" y="9437055"/>
                  </a:lnTo>
                  <a:lnTo>
                    <a:pt x="0" y="94370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2" name="Freeform 12"/>
          <p:cNvSpPr/>
          <p:nvPr/>
        </p:nvSpPr>
        <p:spPr>
          <a:xfrm>
            <a:off x="11081341" y="3933624"/>
            <a:ext cx="11799836" cy="10649352"/>
          </a:xfrm>
          <a:custGeom>
            <a:avLst/>
            <a:gdLst/>
            <a:ahLst/>
            <a:cxnLst/>
            <a:rect l="l" t="t" r="r" b="b"/>
            <a:pathLst>
              <a:path w="11799836" h="10649352">
                <a:moveTo>
                  <a:pt x="0" y="0"/>
                </a:moveTo>
                <a:lnTo>
                  <a:pt x="11799836" y="0"/>
                </a:lnTo>
                <a:lnTo>
                  <a:pt x="11799836" y="10649352"/>
                </a:lnTo>
                <a:lnTo>
                  <a:pt x="0" y="10649352"/>
                </a:lnTo>
                <a:lnTo>
                  <a:pt x="0" y="0"/>
                </a:lnTo>
                <a:close/>
              </a:path>
            </a:pathLst>
          </a:custGeom>
          <a:blipFill>
            <a:blip r:embed="rId8"/>
            <a:stretch>
              <a:fillRect/>
            </a:stretch>
          </a:blipFill>
        </p:spPr>
        <p:txBody>
          <a:bodyPr/>
          <a:lstStyle/>
          <a:p>
            <a:endParaRPr lang="en-US"/>
          </a:p>
        </p:txBody>
      </p:sp>
      <p:grpSp>
        <p:nvGrpSpPr>
          <p:cNvPr id="13" name="Group 13"/>
          <p:cNvGrpSpPr/>
          <p:nvPr/>
        </p:nvGrpSpPr>
        <p:grpSpPr>
          <a:xfrm>
            <a:off x="7153371" y="1543094"/>
            <a:ext cx="3981257" cy="7077791"/>
            <a:chOff x="0" y="0"/>
            <a:chExt cx="5308343" cy="9437055"/>
          </a:xfrm>
        </p:grpSpPr>
        <p:sp>
          <p:nvSpPr>
            <p:cNvPr id="14" name="Freeform 14"/>
            <p:cNvSpPr/>
            <p:nvPr/>
          </p:nvSpPr>
          <p:spPr>
            <a:xfrm>
              <a:off x="590617" y="326711"/>
              <a:ext cx="4094126" cy="8876154"/>
            </a:xfrm>
            <a:custGeom>
              <a:avLst/>
              <a:gdLst/>
              <a:ahLst/>
              <a:cxnLst/>
              <a:rect l="l" t="t" r="r" b="b"/>
              <a:pathLst>
                <a:path w="4094126" h="8876154">
                  <a:moveTo>
                    <a:pt x="0" y="0"/>
                  </a:moveTo>
                  <a:lnTo>
                    <a:pt x="4094126" y="0"/>
                  </a:lnTo>
                  <a:lnTo>
                    <a:pt x="4094126" y="8876153"/>
                  </a:lnTo>
                  <a:lnTo>
                    <a:pt x="0" y="8876153"/>
                  </a:lnTo>
                  <a:lnTo>
                    <a:pt x="0" y="0"/>
                  </a:lnTo>
                  <a:close/>
                </a:path>
              </a:pathLst>
            </a:custGeom>
            <a:blipFill>
              <a:blip r:embed="rId9"/>
              <a:stretch>
                <a:fillRect/>
              </a:stretch>
            </a:blipFill>
          </p:spPr>
          <p:txBody>
            <a:bodyPr/>
            <a:lstStyle/>
            <a:p>
              <a:endParaRPr lang="en-US"/>
            </a:p>
          </p:txBody>
        </p:sp>
        <p:sp>
          <p:nvSpPr>
            <p:cNvPr id="15" name="Freeform 15"/>
            <p:cNvSpPr/>
            <p:nvPr/>
          </p:nvSpPr>
          <p:spPr>
            <a:xfrm>
              <a:off x="0" y="0"/>
              <a:ext cx="5308343" cy="9437055"/>
            </a:xfrm>
            <a:custGeom>
              <a:avLst/>
              <a:gdLst/>
              <a:ahLst/>
              <a:cxnLst/>
              <a:rect l="l" t="t" r="r" b="b"/>
              <a:pathLst>
                <a:path w="5308343" h="9437055">
                  <a:moveTo>
                    <a:pt x="0" y="0"/>
                  </a:moveTo>
                  <a:lnTo>
                    <a:pt x="5308343" y="0"/>
                  </a:lnTo>
                  <a:lnTo>
                    <a:pt x="5308343" y="9437055"/>
                  </a:lnTo>
                  <a:lnTo>
                    <a:pt x="0" y="94370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16" name="Group 16"/>
          <p:cNvGrpSpPr/>
          <p:nvPr/>
        </p:nvGrpSpPr>
        <p:grpSpPr>
          <a:xfrm>
            <a:off x="1400464" y="1552619"/>
            <a:ext cx="3981257" cy="7077791"/>
            <a:chOff x="0" y="0"/>
            <a:chExt cx="5308343" cy="9437055"/>
          </a:xfrm>
        </p:grpSpPr>
        <p:sp>
          <p:nvSpPr>
            <p:cNvPr id="17" name="Freeform 17"/>
            <p:cNvSpPr/>
            <p:nvPr/>
          </p:nvSpPr>
          <p:spPr>
            <a:xfrm>
              <a:off x="595241" y="242021"/>
              <a:ext cx="4117861" cy="8927613"/>
            </a:xfrm>
            <a:custGeom>
              <a:avLst/>
              <a:gdLst/>
              <a:ahLst/>
              <a:cxnLst/>
              <a:rect l="l" t="t" r="r" b="b"/>
              <a:pathLst>
                <a:path w="4117861" h="8927613">
                  <a:moveTo>
                    <a:pt x="0" y="0"/>
                  </a:moveTo>
                  <a:lnTo>
                    <a:pt x="4117861" y="0"/>
                  </a:lnTo>
                  <a:lnTo>
                    <a:pt x="4117861" y="8927613"/>
                  </a:lnTo>
                  <a:lnTo>
                    <a:pt x="0" y="8927613"/>
                  </a:lnTo>
                  <a:lnTo>
                    <a:pt x="0" y="0"/>
                  </a:lnTo>
                  <a:close/>
                </a:path>
              </a:pathLst>
            </a:custGeom>
            <a:blipFill>
              <a:blip r:embed="rId10"/>
              <a:stretch>
                <a:fillRect/>
              </a:stretch>
            </a:blipFill>
          </p:spPr>
          <p:txBody>
            <a:bodyPr/>
            <a:lstStyle/>
            <a:p>
              <a:endParaRPr lang="en-US"/>
            </a:p>
          </p:txBody>
        </p:sp>
        <p:sp>
          <p:nvSpPr>
            <p:cNvPr id="18" name="Freeform 18"/>
            <p:cNvSpPr/>
            <p:nvPr/>
          </p:nvSpPr>
          <p:spPr>
            <a:xfrm>
              <a:off x="0" y="0"/>
              <a:ext cx="5308343" cy="9437055"/>
            </a:xfrm>
            <a:custGeom>
              <a:avLst/>
              <a:gdLst/>
              <a:ahLst/>
              <a:cxnLst/>
              <a:rect l="l" t="t" r="r" b="b"/>
              <a:pathLst>
                <a:path w="5308343" h="9437055">
                  <a:moveTo>
                    <a:pt x="0" y="0"/>
                  </a:moveTo>
                  <a:lnTo>
                    <a:pt x="5308343" y="0"/>
                  </a:lnTo>
                  <a:lnTo>
                    <a:pt x="5308343" y="9437055"/>
                  </a:lnTo>
                  <a:lnTo>
                    <a:pt x="0" y="94370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Tree>
    <p:extLst>
      <p:ext uri="{BB962C8B-B14F-4D97-AF65-F5344CB8AC3E}">
        <p14:creationId xmlns:p14="http://schemas.microsoft.com/office/powerpoint/2010/main" val="660414309"/>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1275818" y="7717145"/>
            <a:ext cx="19236469" cy="6153904"/>
          </a:xfrm>
          <a:custGeom>
            <a:avLst/>
            <a:gdLst/>
            <a:ahLst/>
            <a:cxnLst/>
            <a:rect l="l" t="t" r="r" b="b"/>
            <a:pathLst>
              <a:path w="19236469" h="6153904">
                <a:moveTo>
                  <a:pt x="0" y="0"/>
                </a:moveTo>
                <a:lnTo>
                  <a:pt x="19236468" y="0"/>
                </a:lnTo>
                <a:lnTo>
                  <a:pt x="19236468" y="6153904"/>
                </a:lnTo>
                <a:lnTo>
                  <a:pt x="0" y="6153904"/>
                </a:lnTo>
                <a:lnTo>
                  <a:pt x="0" y="0"/>
                </a:lnTo>
                <a:close/>
              </a:path>
            </a:pathLst>
          </a:custGeom>
          <a:blipFill>
            <a:blip r:embed="rId3">
              <a:alphaModFix amt="71000"/>
            </a:blip>
            <a:stretch>
              <a:fillRect l="-15108" r="-21751"/>
            </a:stretch>
          </a:blipFill>
        </p:spPr>
        <p:txBody>
          <a:bodyPr/>
          <a:lstStyle/>
          <a:p>
            <a:endParaRPr lang="en-US"/>
          </a:p>
        </p:txBody>
      </p:sp>
      <p:sp>
        <p:nvSpPr>
          <p:cNvPr id="4" name="Freeform 4"/>
          <p:cNvSpPr/>
          <p:nvPr/>
        </p:nvSpPr>
        <p:spPr>
          <a:xfrm>
            <a:off x="-3551298" y="2988281"/>
            <a:ext cx="8452978" cy="7805816"/>
          </a:xfrm>
          <a:custGeom>
            <a:avLst/>
            <a:gdLst/>
            <a:ahLst/>
            <a:cxnLst/>
            <a:rect l="l" t="t" r="r" b="b"/>
            <a:pathLst>
              <a:path w="8452978" h="7805816">
                <a:moveTo>
                  <a:pt x="0" y="0"/>
                </a:moveTo>
                <a:lnTo>
                  <a:pt x="8452978" y="0"/>
                </a:lnTo>
                <a:lnTo>
                  <a:pt x="8452978" y="7805816"/>
                </a:lnTo>
                <a:lnTo>
                  <a:pt x="0" y="7805816"/>
                </a:lnTo>
                <a:lnTo>
                  <a:pt x="0" y="0"/>
                </a:lnTo>
                <a:close/>
              </a:path>
            </a:pathLst>
          </a:custGeom>
          <a:blipFill>
            <a:blip r:embed="rId4"/>
            <a:stretch>
              <a:fillRect r="-1756"/>
            </a:stretch>
          </a:blipFill>
        </p:spPr>
        <p:txBody>
          <a:bodyPr/>
          <a:lstStyle/>
          <a:p>
            <a:endParaRPr lang="en-US"/>
          </a:p>
        </p:txBody>
      </p:sp>
      <p:sp>
        <p:nvSpPr>
          <p:cNvPr id="5" name="Freeform 5"/>
          <p:cNvSpPr/>
          <p:nvPr/>
        </p:nvSpPr>
        <p:spPr>
          <a:xfrm>
            <a:off x="15345383" y="6926221"/>
            <a:ext cx="5230534" cy="4840739"/>
          </a:xfrm>
          <a:custGeom>
            <a:avLst/>
            <a:gdLst/>
            <a:ahLst/>
            <a:cxnLst/>
            <a:rect l="l" t="t" r="r" b="b"/>
            <a:pathLst>
              <a:path w="5230534" h="4840739">
                <a:moveTo>
                  <a:pt x="0" y="0"/>
                </a:moveTo>
                <a:lnTo>
                  <a:pt x="5230534" y="0"/>
                </a:lnTo>
                <a:lnTo>
                  <a:pt x="5230534" y="4840739"/>
                </a:lnTo>
                <a:lnTo>
                  <a:pt x="0" y="4840739"/>
                </a:lnTo>
                <a:lnTo>
                  <a:pt x="0" y="0"/>
                </a:lnTo>
                <a:close/>
              </a:path>
            </a:pathLst>
          </a:custGeom>
          <a:blipFill>
            <a:blip r:embed="rId5"/>
            <a:stretch>
              <a:fillRect t="-3373" b="-3373"/>
            </a:stretch>
          </a:blipFill>
        </p:spPr>
        <p:txBody>
          <a:bodyPr/>
          <a:lstStyle/>
          <a:p>
            <a:endParaRPr lang="en-US"/>
          </a:p>
        </p:txBody>
      </p:sp>
      <p:sp>
        <p:nvSpPr>
          <p:cNvPr id="6" name="TextBox 6"/>
          <p:cNvSpPr txBox="1"/>
          <p:nvPr/>
        </p:nvSpPr>
        <p:spPr>
          <a:xfrm>
            <a:off x="352738" y="381000"/>
            <a:ext cx="16276870" cy="1324041"/>
          </a:xfrm>
          <a:prstGeom prst="rect">
            <a:avLst/>
          </a:prstGeom>
        </p:spPr>
        <p:txBody>
          <a:bodyPr lIns="0" tIns="0" rIns="0" bIns="0" rtlCol="0" anchor="t">
            <a:spAutoFit/>
          </a:bodyPr>
          <a:lstStyle/>
          <a:p>
            <a:pPr algn="l">
              <a:lnSpc>
                <a:spcPts val="9839"/>
              </a:lnSpc>
            </a:pPr>
            <a:r>
              <a:rPr lang="en-US" sz="8199" b="1" spc="-122">
                <a:solidFill>
                  <a:srgbClr val="E5CDFC"/>
                </a:solidFill>
                <a:latin typeface="Poppins Bold"/>
                <a:ea typeface="Poppins Bold"/>
                <a:cs typeface="Poppins Bold"/>
                <a:sym typeface="Poppins Bold"/>
              </a:rPr>
              <a:t>SWOT ANALYSIS - STRENGTHS </a:t>
            </a:r>
          </a:p>
        </p:txBody>
      </p:sp>
      <p:sp>
        <p:nvSpPr>
          <p:cNvPr id="7" name="TextBox 7"/>
          <p:cNvSpPr txBox="1"/>
          <p:nvPr/>
        </p:nvSpPr>
        <p:spPr>
          <a:xfrm>
            <a:off x="4926731" y="2296988"/>
            <a:ext cx="13033919" cy="4771059"/>
          </a:xfrm>
          <a:prstGeom prst="rect">
            <a:avLst/>
          </a:prstGeom>
        </p:spPr>
        <p:txBody>
          <a:bodyPr lIns="0" tIns="0" rIns="0" bIns="0" rtlCol="0" anchor="t">
            <a:spAutoFit/>
          </a:bodyPr>
          <a:lstStyle/>
          <a:p>
            <a:pPr marL="739121" lvl="1" indent="-369561" algn="l">
              <a:lnSpc>
                <a:spcPts val="4792"/>
              </a:lnSpc>
              <a:buFont typeface="Arial"/>
              <a:buChar char="•"/>
            </a:pPr>
            <a:r>
              <a:rPr lang="en-US" sz="3423" b="1">
                <a:solidFill>
                  <a:srgbClr val="FFFFFF"/>
                </a:solidFill>
                <a:latin typeface="Quicksand Bold"/>
                <a:ea typeface="Quicksand Bold"/>
                <a:cs typeface="Quicksand Bold"/>
                <a:sym typeface="Quicksand Bold"/>
              </a:rPr>
              <a:t>Unique VR reading concept: Moves beyond gaming; transforms books into interactive, immersive adventures.</a:t>
            </a:r>
          </a:p>
          <a:p>
            <a:pPr marL="739121" lvl="1" indent="-369561" algn="l">
              <a:lnSpc>
                <a:spcPts val="4792"/>
              </a:lnSpc>
              <a:buFont typeface="Arial"/>
              <a:buChar char="•"/>
            </a:pPr>
            <a:r>
              <a:rPr lang="en-US" sz="3423" b="1">
                <a:solidFill>
                  <a:srgbClr val="FFFFFF"/>
                </a:solidFill>
                <a:latin typeface="Quicksand Bold"/>
                <a:ea typeface="Quicksand Bold"/>
                <a:cs typeface="Quicksand Bold"/>
                <a:sym typeface="Quicksand Bold"/>
              </a:rPr>
              <a:t>High engagement: Users see, hear, and feel the story, building stronger emotional connection.</a:t>
            </a:r>
          </a:p>
          <a:p>
            <a:pPr marL="739121" lvl="1" indent="-369561" algn="l">
              <a:lnSpc>
                <a:spcPts val="4792"/>
              </a:lnSpc>
              <a:buFont typeface="Arial"/>
              <a:buChar char="•"/>
            </a:pPr>
            <a:r>
              <a:rPr lang="en-US" sz="3423" b="1">
                <a:solidFill>
                  <a:srgbClr val="FFFFFF"/>
                </a:solidFill>
                <a:latin typeface="Quicksand Bold"/>
                <a:ea typeface="Quicksand Bold"/>
                <a:cs typeface="Quicksand Bold"/>
                <a:sym typeface="Quicksand Bold"/>
              </a:rPr>
              <a:t>Multi-use product: Works for education and entertainment.</a:t>
            </a:r>
          </a:p>
          <a:p>
            <a:pPr marL="739121" lvl="1" indent="-369561" algn="l">
              <a:lnSpc>
                <a:spcPts val="4792"/>
              </a:lnSpc>
              <a:buFont typeface="Arial"/>
              <a:buChar char="•"/>
            </a:pPr>
            <a:r>
              <a:rPr lang="en-US" sz="3423" b="1">
                <a:solidFill>
                  <a:srgbClr val="FFFFFF"/>
                </a:solidFill>
                <a:latin typeface="Quicksand Bold"/>
                <a:ea typeface="Quicksand Bold"/>
                <a:cs typeface="Quicksand Bold"/>
                <a:sym typeface="Quicksand Bold"/>
              </a:rPr>
              <a:t>Highly versatile: Supports novels, children’s books, fantasy, horror, and educational content.</a:t>
            </a:r>
          </a:p>
        </p:txBody>
      </p:sp>
    </p:spTree>
    <p:extLst>
      <p:ext uri="{BB962C8B-B14F-4D97-AF65-F5344CB8AC3E}">
        <p14:creationId xmlns:p14="http://schemas.microsoft.com/office/powerpoint/2010/main" val="3087438770"/>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1275818" y="7717145"/>
            <a:ext cx="19236469" cy="6153904"/>
          </a:xfrm>
          <a:custGeom>
            <a:avLst/>
            <a:gdLst/>
            <a:ahLst/>
            <a:cxnLst/>
            <a:rect l="l" t="t" r="r" b="b"/>
            <a:pathLst>
              <a:path w="19236469" h="6153904">
                <a:moveTo>
                  <a:pt x="0" y="0"/>
                </a:moveTo>
                <a:lnTo>
                  <a:pt x="19236468" y="0"/>
                </a:lnTo>
                <a:lnTo>
                  <a:pt x="19236468" y="6153904"/>
                </a:lnTo>
                <a:lnTo>
                  <a:pt x="0" y="6153904"/>
                </a:lnTo>
                <a:lnTo>
                  <a:pt x="0" y="0"/>
                </a:lnTo>
                <a:close/>
              </a:path>
            </a:pathLst>
          </a:custGeom>
          <a:blipFill>
            <a:blip r:embed="rId3">
              <a:alphaModFix amt="71000"/>
            </a:blip>
            <a:stretch>
              <a:fillRect l="-15108" r="-21751"/>
            </a:stretch>
          </a:blipFill>
        </p:spPr>
        <p:txBody>
          <a:bodyPr/>
          <a:lstStyle/>
          <a:p>
            <a:endParaRPr lang="en-US"/>
          </a:p>
        </p:txBody>
      </p:sp>
      <p:sp>
        <p:nvSpPr>
          <p:cNvPr id="4" name="Freeform 4"/>
          <p:cNvSpPr/>
          <p:nvPr/>
        </p:nvSpPr>
        <p:spPr>
          <a:xfrm>
            <a:off x="-3551298" y="2988281"/>
            <a:ext cx="8452978" cy="7805816"/>
          </a:xfrm>
          <a:custGeom>
            <a:avLst/>
            <a:gdLst/>
            <a:ahLst/>
            <a:cxnLst/>
            <a:rect l="l" t="t" r="r" b="b"/>
            <a:pathLst>
              <a:path w="8452978" h="7805816">
                <a:moveTo>
                  <a:pt x="0" y="0"/>
                </a:moveTo>
                <a:lnTo>
                  <a:pt x="8452978" y="0"/>
                </a:lnTo>
                <a:lnTo>
                  <a:pt x="8452978" y="7805816"/>
                </a:lnTo>
                <a:lnTo>
                  <a:pt x="0" y="7805816"/>
                </a:lnTo>
                <a:lnTo>
                  <a:pt x="0" y="0"/>
                </a:lnTo>
                <a:close/>
              </a:path>
            </a:pathLst>
          </a:custGeom>
          <a:blipFill>
            <a:blip r:embed="rId4"/>
            <a:stretch>
              <a:fillRect r="-1756"/>
            </a:stretch>
          </a:blipFill>
        </p:spPr>
        <p:txBody>
          <a:bodyPr/>
          <a:lstStyle/>
          <a:p>
            <a:endParaRPr lang="en-US"/>
          </a:p>
        </p:txBody>
      </p:sp>
      <p:sp>
        <p:nvSpPr>
          <p:cNvPr id="5" name="Freeform 5"/>
          <p:cNvSpPr/>
          <p:nvPr/>
        </p:nvSpPr>
        <p:spPr>
          <a:xfrm>
            <a:off x="15345383" y="6926221"/>
            <a:ext cx="5230534" cy="4840739"/>
          </a:xfrm>
          <a:custGeom>
            <a:avLst/>
            <a:gdLst/>
            <a:ahLst/>
            <a:cxnLst/>
            <a:rect l="l" t="t" r="r" b="b"/>
            <a:pathLst>
              <a:path w="5230534" h="4840739">
                <a:moveTo>
                  <a:pt x="0" y="0"/>
                </a:moveTo>
                <a:lnTo>
                  <a:pt x="5230534" y="0"/>
                </a:lnTo>
                <a:lnTo>
                  <a:pt x="5230534" y="4840739"/>
                </a:lnTo>
                <a:lnTo>
                  <a:pt x="0" y="4840739"/>
                </a:lnTo>
                <a:lnTo>
                  <a:pt x="0" y="0"/>
                </a:lnTo>
                <a:close/>
              </a:path>
            </a:pathLst>
          </a:custGeom>
          <a:blipFill>
            <a:blip r:embed="rId5"/>
            <a:stretch>
              <a:fillRect t="-3373" b="-3373"/>
            </a:stretch>
          </a:blipFill>
        </p:spPr>
        <p:txBody>
          <a:bodyPr/>
          <a:lstStyle/>
          <a:p>
            <a:endParaRPr lang="en-US"/>
          </a:p>
        </p:txBody>
      </p:sp>
      <p:sp>
        <p:nvSpPr>
          <p:cNvPr id="6" name="TextBox 6"/>
          <p:cNvSpPr txBox="1"/>
          <p:nvPr/>
        </p:nvSpPr>
        <p:spPr>
          <a:xfrm>
            <a:off x="352738" y="381000"/>
            <a:ext cx="17198410" cy="1324041"/>
          </a:xfrm>
          <a:prstGeom prst="rect">
            <a:avLst/>
          </a:prstGeom>
        </p:spPr>
        <p:txBody>
          <a:bodyPr lIns="0" tIns="0" rIns="0" bIns="0" rtlCol="0" anchor="t">
            <a:spAutoFit/>
          </a:bodyPr>
          <a:lstStyle/>
          <a:p>
            <a:pPr algn="l">
              <a:lnSpc>
                <a:spcPts val="9839"/>
              </a:lnSpc>
            </a:pPr>
            <a:r>
              <a:rPr lang="en-US" sz="8199" b="1" spc="-122">
                <a:solidFill>
                  <a:srgbClr val="E5CDFC"/>
                </a:solidFill>
                <a:latin typeface="Poppins Bold"/>
                <a:ea typeface="Poppins Bold"/>
                <a:cs typeface="Poppins Bold"/>
                <a:sym typeface="Poppins Bold"/>
              </a:rPr>
              <a:t>SWOT ANALYSIS - WEAKNESSES</a:t>
            </a:r>
          </a:p>
        </p:txBody>
      </p:sp>
      <p:sp>
        <p:nvSpPr>
          <p:cNvPr id="7" name="TextBox 7"/>
          <p:cNvSpPr txBox="1"/>
          <p:nvPr/>
        </p:nvSpPr>
        <p:spPr>
          <a:xfrm>
            <a:off x="5203193" y="2720229"/>
            <a:ext cx="12757457" cy="3915053"/>
          </a:xfrm>
          <a:prstGeom prst="rect">
            <a:avLst/>
          </a:prstGeom>
        </p:spPr>
        <p:txBody>
          <a:bodyPr lIns="0" tIns="0" rIns="0" bIns="0" rtlCol="0" anchor="t">
            <a:spAutoFit/>
          </a:bodyPr>
          <a:lstStyle/>
          <a:p>
            <a:pPr marL="803891" lvl="1" indent="-401946" algn="l">
              <a:lnSpc>
                <a:spcPts val="5212"/>
              </a:lnSpc>
              <a:buFont typeface="Arial"/>
              <a:buChar char="•"/>
            </a:pPr>
            <a:r>
              <a:rPr lang="en-US" sz="3723" b="1">
                <a:solidFill>
                  <a:srgbClr val="FFFFFF"/>
                </a:solidFill>
                <a:latin typeface="Quicksand Bold"/>
                <a:ea typeface="Quicksand Bold"/>
                <a:cs typeface="Quicksand Bold"/>
                <a:sym typeface="Quicksand Bold"/>
              </a:rPr>
              <a:t>High development cost: VR + software requires significant funding.</a:t>
            </a:r>
          </a:p>
          <a:p>
            <a:pPr marL="803891" lvl="1" indent="-401946" algn="l">
              <a:lnSpc>
                <a:spcPts val="5212"/>
              </a:lnSpc>
              <a:buFont typeface="Arial"/>
              <a:buChar char="•"/>
            </a:pPr>
            <a:r>
              <a:rPr lang="en-US" sz="3723" b="1">
                <a:solidFill>
                  <a:srgbClr val="FFFFFF"/>
                </a:solidFill>
                <a:latin typeface="Quicksand Bold"/>
                <a:ea typeface="Quicksand Bold"/>
                <a:cs typeface="Quicksand Bold"/>
                <a:sym typeface="Quicksand Bold"/>
              </a:rPr>
              <a:t>Small VR adoption: VR mostly used by gamers; many readers don’t use VR yet.</a:t>
            </a:r>
          </a:p>
          <a:p>
            <a:pPr marL="803891" lvl="1" indent="-401946" algn="l">
              <a:lnSpc>
                <a:spcPts val="5212"/>
              </a:lnSpc>
              <a:buFont typeface="Arial"/>
              <a:buChar char="•"/>
            </a:pPr>
            <a:r>
              <a:rPr lang="en-US" sz="3723" b="1">
                <a:solidFill>
                  <a:srgbClr val="FFFFFF"/>
                </a:solidFill>
                <a:latin typeface="Quicksand Bold"/>
                <a:ea typeface="Quicksand Bold"/>
                <a:cs typeface="Quicksand Bold"/>
                <a:sym typeface="Quicksand Bold"/>
              </a:rPr>
              <a:t>New, unfamiliar market: VR reading is not common, causing slower initial adoption.</a:t>
            </a:r>
          </a:p>
        </p:txBody>
      </p:sp>
    </p:spTree>
    <p:extLst>
      <p:ext uri="{BB962C8B-B14F-4D97-AF65-F5344CB8AC3E}">
        <p14:creationId xmlns:p14="http://schemas.microsoft.com/office/powerpoint/2010/main" val="2738369504"/>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TextBox 3"/>
          <p:cNvSpPr txBox="1"/>
          <p:nvPr/>
        </p:nvSpPr>
        <p:spPr>
          <a:xfrm>
            <a:off x="727039" y="662482"/>
            <a:ext cx="9566813" cy="1419225"/>
          </a:xfrm>
          <a:prstGeom prst="rect">
            <a:avLst/>
          </a:prstGeom>
        </p:spPr>
        <p:txBody>
          <a:bodyPr lIns="0" tIns="0" rIns="0" bIns="0" rtlCol="0" anchor="t">
            <a:spAutoFit/>
          </a:bodyPr>
          <a:lstStyle/>
          <a:p>
            <a:pPr algn="l">
              <a:lnSpc>
                <a:spcPts val="10560"/>
              </a:lnSpc>
            </a:pPr>
            <a:r>
              <a:rPr lang="en-US" sz="8800" b="1" spc="-132">
                <a:solidFill>
                  <a:srgbClr val="E5CDFC"/>
                </a:solidFill>
                <a:latin typeface="Poppins Bold"/>
                <a:ea typeface="Poppins Bold"/>
                <a:cs typeface="Poppins Bold"/>
                <a:sym typeface="Poppins Bold"/>
              </a:rPr>
              <a:t>INTRODUCTION</a:t>
            </a:r>
          </a:p>
        </p:txBody>
      </p:sp>
      <p:sp>
        <p:nvSpPr>
          <p:cNvPr id="4" name="Freeform 4"/>
          <p:cNvSpPr/>
          <p:nvPr/>
        </p:nvSpPr>
        <p:spPr>
          <a:xfrm>
            <a:off x="-202112" y="6901437"/>
            <a:ext cx="18692224" cy="6870435"/>
          </a:xfrm>
          <a:custGeom>
            <a:avLst/>
            <a:gdLst/>
            <a:ahLst/>
            <a:cxnLst/>
            <a:rect l="l" t="t" r="r" b="b"/>
            <a:pathLst>
              <a:path w="18692224" h="6870435">
                <a:moveTo>
                  <a:pt x="0" y="0"/>
                </a:moveTo>
                <a:lnTo>
                  <a:pt x="18692224" y="0"/>
                </a:lnTo>
                <a:lnTo>
                  <a:pt x="18692224" y="6870435"/>
                </a:lnTo>
                <a:lnTo>
                  <a:pt x="0" y="6870435"/>
                </a:lnTo>
                <a:lnTo>
                  <a:pt x="0" y="0"/>
                </a:lnTo>
                <a:close/>
              </a:path>
            </a:pathLst>
          </a:custGeom>
          <a:blipFill>
            <a:blip r:embed="rId3">
              <a:alphaModFix amt="70000"/>
            </a:blip>
            <a:stretch>
              <a:fillRect l="-28621" r="-28621"/>
            </a:stretch>
          </a:blipFill>
        </p:spPr>
        <p:txBody>
          <a:bodyPr/>
          <a:lstStyle/>
          <a:p>
            <a:endParaRPr lang="en-US"/>
          </a:p>
        </p:txBody>
      </p:sp>
      <p:sp>
        <p:nvSpPr>
          <p:cNvPr id="5" name="TextBox 5"/>
          <p:cNvSpPr txBox="1"/>
          <p:nvPr/>
        </p:nvSpPr>
        <p:spPr>
          <a:xfrm>
            <a:off x="727039" y="2476082"/>
            <a:ext cx="16906111" cy="3469005"/>
          </a:xfrm>
          <a:prstGeom prst="rect">
            <a:avLst/>
          </a:prstGeom>
        </p:spPr>
        <p:txBody>
          <a:bodyPr lIns="0" tIns="0" rIns="0" bIns="0" rtlCol="0" anchor="t">
            <a:spAutoFit/>
          </a:bodyPr>
          <a:lstStyle/>
          <a:p>
            <a:pPr algn="l">
              <a:lnSpc>
                <a:spcPts val="4619"/>
              </a:lnSpc>
            </a:pPr>
            <a:r>
              <a:rPr lang="en-US" sz="3299" b="1" spc="0">
                <a:solidFill>
                  <a:srgbClr val="FFFFFF"/>
                </a:solidFill>
                <a:latin typeface="Quicksand Bold"/>
                <a:ea typeface="Quicksand Bold"/>
                <a:cs typeface="Quicksand Bold"/>
                <a:sym typeface="Quicksand Bold"/>
              </a:rPr>
              <a:t>SetScene is an immersive VR platform that transforms reading into a fully interactive experience. Instead of only imagining a story’s world, users can step directly into it, exploring virtual libraries, walking through scenes, and engaging with environments inspired by their favorite books. From fantasy and sci-fi to classics and modern novels, SetScene brings stories to life and redefines how people experience literature.</a:t>
            </a:r>
          </a:p>
        </p:txBody>
      </p:sp>
      <p:sp>
        <p:nvSpPr>
          <p:cNvPr id="6" name="Freeform 6"/>
          <p:cNvSpPr/>
          <p:nvPr/>
        </p:nvSpPr>
        <p:spPr>
          <a:xfrm>
            <a:off x="14903298" y="6501387"/>
            <a:ext cx="4136161" cy="4086182"/>
          </a:xfrm>
          <a:custGeom>
            <a:avLst/>
            <a:gdLst/>
            <a:ahLst/>
            <a:cxnLst/>
            <a:rect l="l" t="t" r="r" b="b"/>
            <a:pathLst>
              <a:path w="4136161" h="4086182">
                <a:moveTo>
                  <a:pt x="0" y="0"/>
                </a:moveTo>
                <a:lnTo>
                  <a:pt x="4136161" y="0"/>
                </a:lnTo>
                <a:lnTo>
                  <a:pt x="4136161" y="4086183"/>
                </a:lnTo>
                <a:lnTo>
                  <a:pt x="0" y="4086183"/>
                </a:lnTo>
                <a:lnTo>
                  <a:pt x="0" y="0"/>
                </a:lnTo>
                <a:close/>
              </a:path>
            </a:pathLst>
          </a:custGeom>
          <a:blipFill>
            <a:blip r:embed="rId4"/>
            <a:stretch>
              <a:fillRect/>
            </a:stretch>
          </a:blipFill>
        </p:spPr>
        <p:txBody>
          <a:bodyPr/>
          <a:lstStyle/>
          <a:p>
            <a:endParaRPr lang="en-US"/>
          </a:p>
        </p:txBody>
      </p:sp>
      <p:sp>
        <p:nvSpPr>
          <p:cNvPr id="7" name="Freeform 7"/>
          <p:cNvSpPr/>
          <p:nvPr/>
        </p:nvSpPr>
        <p:spPr>
          <a:xfrm flipH="1">
            <a:off x="-1039380" y="6501387"/>
            <a:ext cx="4136161" cy="4086182"/>
          </a:xfrm>
          <a:custGeom>
            <a:avLst/>
            <a:gdLst/>
            <a:ahLst/>
            <a:cxnLst/>
            <a:rect l="l" t="t" r="r" b="b"/>
            <a:pathLst>
              <a:path w="4136161" h="4086182">
                <a:moveTo>
                  <a:pt x="4136160" y="0"/>
                </a:moveTo>
                <a:lnTo>
                  <a:pt x="0" y="0"/>
                </a:lnTo>
                <a:lnTo>
                  <a:pt x="0" y="4086183"/>
                </a:lnTo>
                <a:lnTo>
                  <a:pt x="4136160" y="4086183"/>
                </a:lnTo>
                <a:lnTo>
                  <a:pt x="4136160" y="0"/>
                </a:lnTo>
                <a:close/>
              </a:path>
            </a:pathLst>
          </a:custGeom>
          <a:blipFill>
            <a:blip r:embed="rId4"/>
            <a:stretch>
              <a:fillRect/>
            </a:stretch>
          </a:blipFill>
        </p:spPr>
        <p:txBody>
          <a:bodyPr/>
          <a:lstStyle/>
          <a:p>
            <a:endParaRPr lang="en-US"/>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1275818" y="7717145"/>
            <a:ext cx="19236469" cy="6153904"/>
          </a:xfrm>
          <a:custGeom>
            <a:avLst/>
            <a:gdLst/>
            <a:ahLst/>
            <a:cxnLst/>
            <a:rect l="l" t="t" r="r" b="b"/>
            <a:pathLst>
              <a:path w="19236469" h="6153904">
                <a:moveTo>
                  <a:pt x="0" y="0"/>
                </a:moveTo>
                <a:lnTo>
                  <a:pt x="19236468" y="0"/>
                </a:lnTo>
                <a:lnTo>
                  <a:pt x="19236468" y="6153904"/>
                </a:lnTo>
                <a:lnTo>
                  <a:pt x="0" y="6153904"/>
                </a:lnTo>
                <a:lnTo>
                  <a:pt x="0" y="0"/>
                </a:lnTo>
                <a:close/>
              </a:path>
            </a:pathLst>
          </a:custGeom>
          <a:blipFill>
            <a:blip r:embed="rId3">
              <a:alphaModFix amt="71000"/>
            </a:blip>
            <a:stretch>
              <a:fillRect l="-15108" r="-21751"/>
            </a:stretch>
          </a:blipFill>
        </p:spPr>
        <p:txBody>
          <a:bodyPr/>
          <a:lstStyle/>
          <a:p>
            <a:endParaRPr lang="en-US"/>
          </a:p>
        </p:txBody>
      </p:sp>
      <p:sp>
        <p:nvSpPr>
          <p:cNvPr id="4" name="Freeform 4"/>
          <p:cNvSpPr/>
          <p:nvPr/>
        </p:nvSpPr>
        <p:spPr>
          <a:xfrm>
            <a:off x="-3551298" y="2988281"/>
            <a:ext cx="8452978" cy="7805816"/>
          </a:xfrm>
          <a:custGeom>
            <a:avLst/>
            <a:gdLst/>
            <a:ahLst/>
            <a:cxnLst/>
            <a:rect l="l" t="t" r="r" b="b"/>
            <a:pathLst>
              <a:path w="8452978" h="7805816">
                <a:moveTo>
                  <a:pt x="0" y="0"/>
                </a:moveTo>
                <a:lnTo>
                  <a:pt x="8452978" y="0"/>
                </a:lnTo>
                <a:lnTo>
                  <a:pt x="8452978" y="7805816"/>
                </a:lnTo>
                <a:lnTo>
                  <a:pt x="0" y="7805816"/>
                </a:lnTo>
                <a:lnTo>
                  <a:pt x="0" y="0"/>
                </a:lnTo>
                <a:close/>
              </a:path>
            </a:pathLst>
          </a:custGeom>
          <a:blipFill>
            <a:blip r:embed="rId4"/>
            <a:stretch>
              <a:fillRect r="-1756"/>
            </a:stretch>
          </a:blipFill>
        </p:spPr>
        <p:txBody>
          <a:bodyPr/>
          <a:lstStyle/>
          <a:p>
            <a:endParaRPr lang="en-US"/>
          </a:p>
        </p:txBody>
      </p:sp>
      <p:sp>
        <p:nvSpPr>
          <p:cNvPr id="5" name="Freeform 5"/>
          <p:cNvSpPr/>
          <p:nvPr/>
        </p:nvSpPr>
        <p:spPr>
          <a:xfrm>
            <a:off x="15345383" y="6926221"/>
            <a:ext cx="5230534" cy="4840739"/>
          </a:xfrm>
          <a:custGeom>
            <a:avLst/>
            <a:gdLst/>
            <a:ahLst/>
            <a:cxnLst/>
            <a:rect l="l" t="t" r="r" b="b"/>
            <a:pathLst>
              <a:path w="5230534" h="4840739">
                <a:moveTo>
                  <a:pt x="0" y="0"/>
                </a:moveTo>
                <a:lnTo>
                  <a:pt x="5230534" y="0"/>
                </a:lnTo>
                <a:lnTo>
                  <a:pt x="5230534" y="4840739"/>
                </a:lnTo>
                <a:lnTo>
                  <a:pt x="0" y="4840739"/>
                </a:lnTo>
                <a:lnTo>
                  <a:pt x="0" y="0"/>
                </a:lnTo>
                <a:close/>
              </a:path>
            </a:pathLst>
          </a:custGeom>
          <a:blipFill>
            <a:blip r:embed="rId5"/>
            <a:stretch>
              <a:fillRect t="-3373" b="-3373"/>
            </a:stretch>
          </a:blipFill>
        </p:spPr>
        <p:txBody>
          <a:bodyPr/>
          <a:lstStyle/>
          <a:p>
            <a:endParaRPr lang="en-US"/>
          </a:p>
        </p:txBody>
      </p:sp>
      <p:sp>
        <p:nvSpPr>
          <p:cNvPr id="6" name="TextBox 6"/>
          <p:cNvSpPr txBox="1"/>
          <p:nvPr/>
        </p:nvSpPr>
        <p:spPr>
          <a:xfrm>
            <a:off x="352738" y="381000"/>
            <a:ext cx="17935262" cy="1324041"/>
          </a:xfrm>
          <a:prstGeom prst="rect">
            <a:avLst/>
          </a:prstGeom>
        </p:spPr>
        <p:txBody>
          <a:bodyPr lIns="0" tIns="0" rIns="0" bIns="0" rtlCol="0" anchor="t">
            <a:spAutoFit/>
          </a:bodyPr>
          <a:lstStyle/>
          <a:p>
            <a:pPr algn="l">
              <a:lnSpc>
                <a:spcPts val="9839"/>
              </a:lnSpc>
            </a:pPr>
            <a:r>
              <a:rPr lang="en-US" sz="8199" b="1" spc="-122">
                <a:solidFill>
                  <a:srgbClr val="E5CDFC"/>
                </a:solidFill>
                <a:latin typeface="Poppins Bold"/>
                <a:ea typeface="Poppins Bold"/>
                <a:cs typeface="Poppins Bold"/>
                <a:sym typeface="Poppins Bold"/>
              </a:rPr>
              <a:t>SWOT ANALYSIS - OPPORTUNITIES </a:t>
            </a:r>
          </a:p>
        </p:txBody>
      </p:sp>
      <p:sp>
        <p:nvSpPr>
          <p:cNvPr id="7" name="TextBox 7"/>
          <p:cNvSpPr txBox="1"/>
          <p:nvPr/>
        </p:nvSpPr>
        <p:spPr>
          <a:xfrm>
            <a:off x="4910078" y="2139069"/>
            <a:ext cx="12349222" cy="5942187"/>
          </a:xfrm>
          <a:prstGeom prst="rect">
            <a:avLst/>
          </a:prstGeom>
        </p:spPr>
        <p:txBody>
          <a:bodyPr lIns="0" tIns="0" rIns="0" bIns="0" rtlCol="0" anchor="t">
            <a:spAutoFit/>
          </a:bodyPr>
          <a:lstStyle/>
          <a:p>
            <a:pPr marL="733011" lvl="1" indent="-366506" algn="l">
              <a:lnSpc>
                <a:spcPts val="4753"/>
              </a:lnSpc>
              <a:buFont typeface="Arial"/>
              <a:buChar char="•"/>
            </a:pPr>
            <a:r>
              <a:rPr lang="en-US" sz="3395" b="1">
                <a:solidFill>
                  <a:srgbClr val="FFFFFF"/>
                </a:solidFill>
                <a:latin typeface="Quicksand Bold"/>
                <a:ea typeface="Quicksand Bold"/>
                <a:cs typeface="Quicksand Bold"/>
                <a:sym typeface="Quicksand Bold"/>
              </a:rPr>
              <a:t>Growing global VR adoption: Increasing demand for immersive storytelling.</a:t>
            </a:r>
          </a:p>
          <a:p>
            <a:pPr marL="733011" lvl="1" indent="-366506" algn="l">
              <a:lnSpc>
                <a:spcPts val="4753"/>
              </a:lnSpc>
              <a:buFont typeface="Arial"/>
              <a:buChar char="•"/>
            </a:pPr>
            <a:r>
              <a:rPr lang="en-US" sz="3395" b="1">
                <a:solidFill>
                  <a:srgbClr val="FFFFFF"/>
                </a:solidFill>
                <a:latin typeface="Quicksand Bold"/>
                <a:ea typeface="Quicksand Bold"/>
                <a:cs typeface="Quicksand Bold"/>
                <a:sym typeface="Quicksand Bold"/>
              </a:rPr>
              <a:t>Education use cases: Schools/universities can use it for visual learners &amp; difficult chapters.</a:t>
            </a:r>
          </a:p>
          <a:p>
            <a:pPr marL="733011" lvl="1" indent="-366506" algn="l">
              <a:lnSpc>
                <a:spcPts val="4753"/>
              </a:lnSpc>
              <a:buFont typeface="Arial"/>
              <a:buChar char="•"/>
            </a:pPr>
            <a:r>
              <a:rPr lang="en-US" sz="3395" b="1">
                <a:solidFill>
                  <a:srgbClr val="FFFFFF"/>
                </a:solidFill>
                <a:latin typeface="Quicksand Bold"/>
                <a:ea typeface="Quicksand Bold"/>
                <a:cs typeface="Quicksand Bold"/>
                <a:sym typeface="Quicksand Bold"/>
              </a:rPr>
              <a:t>Partnership potential: Authors/publishers can bring their stories to VR.</a:t>
            </a:r>
          </a:p>
          <a:p>
            <a:pPr marL="733011" lvl="1" indent="-366506" algn="l">
              <a:lnSpc>
                <a:spcPts val="4753"/>
              </a:lnSpc>
              <a:buFont typeface="Arial"/>
              <a:buChar char="•"/>
            </a:pPr>
            <a:r>
              <a:rPr lang="en-US" sz="3395" b="1">
                <a:solidFill>
                  <a:srgbClr val="FFFFFF"/>
                </a:solidFill>
                <a:latin typeface="Quicksand Bold"/>
                <a:ea typeface="Quicksand Bold"/>
                <a:cs typeface="Quicksand Bold"/>
                <a:sym typeface="Quicksand Bold"/>
              </a:rPr>
              <a:t>Qatar support: Strong government funding for tech and innovation.</a:t>
            </a:r>
          </a:p>
          <a:p>
            <a:pPr marL="733011" lvl="1" indent="-366506" algn="l">
              <a:lnSpc>
                <a:spcPts val="4753"/>
              </a:lnSpc>
              <a:buFont typeface="Arial"/>
              <a:buChar char="•"/>
            </a:pPr>
            <a:r>
              <a:rPr lang="en-US" sz="3395" b="1">
                <a:solidFill>
                  <a:srgbClr val="FFFFFF"/>
                </a:solidFill>
                <a:latin typeface="Quicksand Bold"/>
                <a:ea typeface="Quicksand Bold"/>
                <a:cs typeface="Quicksand Bold"/>
                <a:sym typeface="Quicksand Bold"/>
              </a:rPr>
              <a:t>Multilingual expansion: Arabic + English content for local and international audiences.</a:t>
            </a:r>
          </a:p>
        </p:txBody>
      </p:sp>
    </p:spTree>
    <p:extLst>
      <p:ext uri="{BB962C8B-B14F-4D97-AF65-F5344CB8AC3E}">
        <p14:creationId xmlns:p14="http://schemas.microsoft.com/office/powerpoint/2010/main" val="3130470016"/>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1275818" y="7717145"/>
            <a:ext cx="19236469" cy="6153904"/>
          </a:xfrm>
          <a:custGeom>
            <a:avLst/>
            <a:gdLst/>
            <a:ahLst/>
            <a:cxnLst/>
            <a:rect l="l" t="t" r="r" b="b"/>
            <a:pathLst>
              <a:path w="19236469" h="6153904">
                <a:moveTo>
                  <a:pt x="0" y="0"/>
                </a:moveTo>
                <a:lnTo>
                  <a:pt x="19236468" y="0"/>
                </a:lnTo>
                <a:lnTo>
                  <a:pt x="19236468" y="6153904"/>
                </a:lnTo>
                <a:lnTo>
                  <a:pt x="0" y="6153904"/>
                </a:lnTo>
                <a:lnTo>
                  <a:pt x="0" y="0"/>
                </a:lnTo>
                <a:close/>
              </a:path>
            </a:pathLst>
          </a:custGeom>
          <a:blipFill>
            <a:blip r:embed="rId3">
              <a:alphaModFix amt="71000"/>
            </a:blip>
            <a:stretch>
              <a:fillRect l="-15108" r="-21751"/>
            </a:stretch>
          </a:blipFill>
        </p:spPr>
        <p:txBody>
          <a:bodyPr/>
          <a:lstStyle/>
          <a:p>
            <a:endParaRPr lang="en-US"/>
          </a:p>
        </p:txBody>
      </p:sp>
      <p:sp>
        <p:nvSpPr>
          <p:cNvPr id="4" name="Freeform 4"/>
          <p:cNvSpPr/>
          <p:nvPr/>
        </p:nvSpPr>
        <p:spPr>
          <a:xfrm>
            <a:off x="-3551298" y="2988281"/>
            <a:ext cx="8452978" cy="7805816"/>
          </a:xfrm>
          <a:custGeom>
            <a:avLst/>
            <a:gdLst/>
            <a:ahLst/>
            <a:cxnLst/>
            <a:rect l="l" t="t" r="r" b="b"/>
            <a:pathLst>
              <a:path w="8452978" h="7805816">
                <a:moveTo>
                  <a:pt x="0" y="0"/>
                </a:moveTo>
                <a:lnTo>
                  <a:pt x="8452978" y="0"/>
                </a:lnTo>
                <a:lnTo>
                  <a:pt x="8452978" y="7805816"/>
                </a:lnTo>
                <a:lnTo>
                  <a:pt x="0" y="7805816"/>
                </a:lnTo>
                <a:lnTo>
                  <a:pt x="0" y="0"/>
                </a:lnTo>
                <a:close/>
              </a:path>
            </a:pathLst>
          </a:custGeom>
          <a:blipFill>
            <a:blip r:embed="rId4"/>
            <a:stretch>
              <a:fillRect r="-1756"/>
            </a:stretch>
          </a:blipFill>
        </p:spPr>
        <p:txBody>
          <a:bodyPr/>
          <a:lstStyle/>
          <a:p>
            <a:endParaRPr lang="en-US"/>
          </a:p>
        </p:txBody>
      </p:sp>
      <p:sp>
        <p:nvSpPr>
          <p:cNvPr id="5" name="Freeform 5"/>
          <p:cNvSpPr/>
          <p:nvPr/>
        </p:nvSpPr>
        <p:spPr>
          <a:xfrm>
            <a:off x="15345383" y="6926221"/>
            <a:ext cx="5230534" cy="4840739"/>
          </a:xfrm>
          <a:custGeom>
            <a:avLst/>
            <a:gdLst/>
            <a:ahLst/>
            <a:cxnLst/>
            <a:rect l="l" t="t" r="r" b="b"/>
            <a:pathLst>
              <a:path w="5230534" h="4840739">
                <a:moveTo>
                  <a:pt x="0" y="0"/>
                </a:moveTo>
                <a:lnTo>
                  <a:pt x="5230534" y="0"/>
                </a:lnTo>
                <a:lnTo>
                  <a:pt x="5230534" y="4840739"/>
                </a:lnTo>
                <a:lnTo>
                  <a:pt x="0" y="4840739"/>
                </a:lnTo>
                <a:lnTo>
                  <a:pt x="0" y="0"/>
                </a:lnTo>
                <a:close/>
              </a:path>
            </a:pathLst>
          </a:custGeom>
          <a:blipFill>
            <a:blip r:embed="rId5"/>
            <a:stretch>
              <a:fillRect t="-3373" b="-3373"/>
            </a:stretch>
          </a:blipFill>
        </p:spPr>
        <p:txBody>
          <a:bodyPr/>
          <a:lstStyle/>
          <a:p>
            <a:endParaRPr lang="en-US"/>
          </a:p>
        </p:txBody>
      </p:sp>
      <p:sp>
        <p:nvSpPr>
          <p:cNvPr id="6" name="TextBox 6"/>
          <p:cNvSpPr txBox="1"/>
          <p:nvPr/>
        </p:nvSpPr>
        <p:spPr>
          <a:xfrm>
            <a:off x="352738" y="381000"/>
            <a:ext cx="17935262" cy="1324041"/>
          </a:xfrm>
          <a:prstGeom prst="rect">
            <a:avLst/>
          </a:prstGeom>
        </p:spPr>
        <p:txBody>
          <a:bodyPr lIns="0" tIns="0" rIns="0" bIns="0" rtlCol="0" anchor="t">
            <a:spAutoFit/>
          </a:bodyPr>
          <a:lstStyle/>
          <a:p>
            <a:pPr algn="l">
              <a:lnSpc>
                <a:spcPts val="9839"/>
              </a:lnSpc>
            </a:pPr>
            <a:r>
              <a:rPr lang="en-US" sz="8199" b="1" spc="-122">
                <a:solidFill>
                  <a:srgbClr val="E5CDFC"/>
                </a:solidFill>
                <a:latin typeface="Poppins Bold"/>
                <a:ea typeface="Poppins Bold"/>
                <a:cs typeface="Poppins Bold"/>
                <a:sym typeface="Poppins Bold"/>
              </a:rPr>
              <a:t>SWOT ANALYSIS - THREATS</a:t>
            </a:r>
          </a:p>
        </p:txBody>
      </p:sp>
      <p:sp>
        <p:nvSpPr>
          <p:cNvPr id="7" name="TextBox 7"/>
          <p:cNvSpPr txBox="1"/>
          <p:nvPr/>
        </p:nvSpPr>
        <p:spPr>
          <a:xfrm>
            <a:off x="5156658" y="2376124"/>
            <a:ext cx="12349222" cy="5090019"/>
          </a:xfrm>
          <a:prstGeom prst="rect">
            <a:avLst/>
          </a:prstGeom>
        </p:spPr>
        <p:txBody>
          <a:bodyPr lIns="0" tIns="0" rIns="0" bIns="0" rtlCol="0" anchor="t">
            <a:spAutoFit/>
          </a:bodyPr>
          <a:lstStyle/>
          <a:p>
            <a:pPr marL="776191" lvl="1" indent="-388095" algn="l">
              <a:lnSpc>
                <a:spcPts val="5033"/>
              </a:lnSpc>
              <a:buFont typeface="Arial"/>
              <a:buChar char="•"/>
            </a:pPr>
            <a:r>
              <a:rPr lang="en-US" sz="3595" b="1">
                <a:solidFill>
                  <a:srgbClr val="FFFFFF"/>
                </a:solidFill>
                <a:latin typeface="Quicksand Bold"/>
                <a:ea typeface="Quicksand Bold"/>
                <a:cs typeface="Quicksand Bold"/>
                <a:sym typeface="Quicksand Bold"/>
              </a:rPr>
              <a:t>Big competitors entering later: Large tech firms could copy the idea with bigger budgets.</a:t>
            </a:r>
          </a:p>
          <a:p>
            <a:pPr marL="776191" lvl="1" indent="-388095" algn="l">
              <a:lnSpc>
                <a:spcPts val="5033"/>
              </a:lnSpc>
              <a:buFont typeface="Arial"/>
              <a:buChar char="•"/>
            </a:pPr>
            <a:r>
              <a:rPr lang="en-US" sz="3595" b="1">
                <a:solidFill>
                  <a:srgbClr val="FFFFFF"/>
                </a:solidFill>
                <a:latin typeface="Quicksand Bold"/>
                <a:ea typeface="Quicksand Bold"/>
                <a:cs typeface="Quicksand Bold"/>
                <a:sym typeface="Quicksand Bold"/>
              </a:rPr>
              <a:t>Traditional reading preference: Some readers prefer normal books over tech.</a:t>
            </a:r>
          </a:p>
          <a:p>
            <a:pPr marL="776191" lvl="1" indent="-388095" algn="l">
              <a:lnSpc>
                <a:spcPts val="5033"/>
              </a:lnSpc>
              <a:buFont typeface="Arial"/>
              <a:buChar char="•"/>
            </a:pPr>
            <a:r>
              <a:rPr lang="en-US" sz="3595" b="1">
                <a:solidFill>
                  <a:srgbClr val="FFFFFF"/>
                </a:solidFill>
                <a:latin typeface="Quicksand Bold"/>
                <a:ea typeface="Quicksand Bold"/>
                <a:cs typeface="Quicksand Bold"/>
                <a:sym typeface="Quicksand Bold"/>
              </a:rPr>
              <a:t>VR cost barriers: Users may hesitate due to high VR device prices or subscription fees.</a:t>
            </a:r>
          </a:p>
          <a:p>
            <a:pPr marL="776191" lvl="1" indent="-388095" algn="l">
              <a:lnSpc>
                <a:spcPts val="5033"/>
              </a:lnSpc>
              <a:buFont typeface="Arial"/>
              <a:buChar char="•"/>
            </a:pPr>
            <a:r>
              <a:rPr lang="en-US" sz="3595" b="1">
                <a:solidFill>
                  <a:srgbClr val="FFFFFF"/>
                </a:solidFill>
                <a:latin typeface="Quicksand Bold"/>
                <a:ea typeface="Quicksand Bold"/>
                <a:cs typeface="Quicksand Bold"/>
                <a:sym typeface="Quicksand Bold"/>
              </a:rPr>
              <a:t>Licensing challenges: Popular books require expensive content rights.</a:t>
            </a:r>
          </a:p>
        </p:txBody>
      </p:sp>
    </p:spTree>
    <p:extLst>
      <p:ext uri="{BB962C8B-B14F-4D97-AF65-F5344CB8AC3E}">
        <p14:creationId xmlns:p14="http://schemas.microsoft.com/office/powerpoint/2010/main" val="1308342468"/>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TextBox 3"/>
          <p:cNvSpPr txBox="1"/>
          <p:nvPr/>
        </p:nvSpPr>
        <p:spPr>
          <a:xfrm>
            <a:off x="447593" y="276225"/>
            <a:ext cx="9566813" cy="1419225"/>
          </a:xfrm>
          <a:prstGeom prst="rect">
            <a:avLst/>
          </a:prstGeom>
        </p:spPr>
        <p:txBody>
          <a:bodyPr lIns="0" tIns="0" rIns="0" bIns="0" rtlCol="0" anchor="t">
            <a:spAutoFit/>
          </a:bodyPr>
          <a:lstStyle/>
          <a:p>
            <a:pPr algn="l">
              <a:lnSpc>
                <a:spcPts val="10560"/>
              </a:lnSpc>
            </a:pPr>
            <a:r>
              <a:rPr lang="en-US" sz="8800" b="1" spc="-132">
                <a:solidFill>
                  <a:srgbClr val="E5CDFC"/>
                </a:solidFill>
                <a:latin typeface="Poppins Bold"/>
                <a:ea typeface="Poppins Bold"/>
                <a:cs typeface="Poppins Bold"/>
                <a:sym typeface="Poppins Bold"/>
              </a:rPr>
              <a:t>CHALLENGES</a:t>
            </a:r>
          </a:p>
        </p:txBody>
      </p:sp>
      <p:sp>
        <p:nvSpPr>
          <p:cNvPr id="4" name="Freeform 4"/>
          <p:cNvSpPr/>
          <p:nvPr/>
        </p:nvSpPr>
        <p:spPr>
          <a:xfrm>
            <a:off x="-202112" y="6901437"/>
            <a:ext cx="18692224" cy="6870435"/>
          </a:xfrm>
          <a:custGeom>
            <a:avLst/>
            <a:gdLst/>
            <a:ahLst/>
            <a:cxnLst/>
            <a:rect l="l" t="t" r="r" b="b"/>
            <a:pathLst>
              <a:path w="18692224" h="6870435">
                <a:moveTo>
                  <a:pt x="0" y="0"/>
                </a:moveTo>
                <a:lnTo>
                  <a:pt x="18692224" y="0"/>
                </a:lnTo>
                <a:lnTo>
                  <a:pt x="18692224" y="6870435"/>
                </a:lnTo>
                <a:lnTo>
                  <a:pt x="0" y="6870435"/>
                </a:lnTo>
                <a:lnTo>
                  <a:pt x="0" y="0"/>
                </a:lnTo>
                <a:close/>
              </a:path>
            </a:pathLst>
          </a:custGeom>
          <a:blipFill>
            <a:blip r:embed="rId3">
              <a:alphaModFix amt="70000"/>
            </a:blip>
            <a:stretch>
              <a:fillRect l="-28621" r="-28621"/>
            </a:stretch>
          </a:blipFill>
        </p:spPr>
        <p:txBody>
          <a:bodyPr/>
          <a:lstStyle/>
          <a:p>
            <a:endParaRPr lang="en-US"/>
          </a:p>
        </p:txBody>
      </p:sp>
      <p:sp>
        <p:nvSpPr>
          <p:cNvPr id="5" name="Freeform 5"/>
          <p:cNvSpPr/>
          <p:nvPr/>
        </p:nvSpPr>
        <p:spPr>
          <a:xfrm>
            <a:off x="14903298" y="6501387"/>
            <a:ext cx="4136161" cy="4086182"/>
          </a:xfrm>
          <a:custGeom>
            <a:avLst/>
            <a:gdLst/>
            <a:ahLst/>
            <a:cxnLst/>
            <a:rect l="l" t="t" r="r" b="b"/>
            <a:pathLst>
              <a:path w="4136161" h="4086182">
                <a:moveTo>
                  <a:pt x="0" y="0"/>
                </a:moveTo>
                <a:lnTo>
                  <a:pt x="4136161" y="0"/>
                </a:lnTo>
                <a:lnTo>
                  <a:pt x="4136161" y="4086183"/>
                </a:lnTo>
                <a:lnTo>
                  <a:pt x="0" y="4086183"/>
                </a:lnTo>
                <a:lnTo>
                  <a:pt x="0" y="0"/>
                </a:lnTo>
                <a:close/>
              </a:path>
            </a:pathLst>
          </a:custGeom>
          <a:blipFill>
            <a:blip r:embed="rId4"/>
            <a:stretch>
              <a:fillRect/>
            </a:stretch>
          </a:blipFill>
        </p:spPr>
        <p:txBody>
          <a:bodyPr/>
          <a:lstStyle/>
          <a:p>
            <a:endParaRPr lang="en-US"/>
          </a:p>
        </p:txBody>
      </p:sp>
      <p:sp>
        <p:nvSpPr>
          <p:cNvPr id="6" name="Freeform 6"/>
          <p:cNvSpPr/>
          <p:nvPr/>
        </p:nvSpPr>
        <p:spPr>
          <a:xfrm flipH="1">
            <a:off x="-1039380" y="6501387"/>
            <a:ext cx="4136161" cy="4086182"/>
          </a:xfrm>
          <a:custGeom>
            <a:avLst/>
            <a:gdLst/>
            <a:ahLst/>
            <a:cxnLst/>
            <a:rect l="l" t="t" r="r" b="b"/>
            <a:pathLst>
              <a:path w="4136161" h="4086182">
                <a:moveTo>
                  <a:pt x="4136160" y="0"/>
                </a:moveTo>
                <a:lnTo>
                  <a:pt x="0" y="0"/>
                </a:lnTo>
                <a:lnTo>
                  <a:pt x="0" y="4086183"/>
                </a:lnTo>
                <a:lnTo>
                  <a:pt x="4136160" y="4086183"/>
                </a:lnTo>
                <a:lnTo>
                  <a:pt x="4136160" y="0"/>
                </a:lnTo>
                <a:close/>
              </a:path>
            </a:pathLst>
          </a:custGeom>
          <a:blipFill>
            <a:blip r:embed="rId4"/>
            <a:stretch>
              <a:fillRect/>
            </a:stretch>
          </a:blipFill>
        </p:spPr>
        <p:txBody>
          <a:bodyPr/>
          <a:lstStyle/>
          <a:p>
            <a:endParaRPr lang="en-US"/>
          </a:p>
        </p:txBody>
      </p:sp>
      <p:grpSp>
        <p:nvGrpSpPr>
          <p:cNvPr id="7" name="Group 7"/>
          <p:cNvGrpSpPr/>
          <p:nvPr/>
        </p:nvGrpSpPr>
        <p:grpSpPr>
          <a:xfrm>
            <a:off x="1028700" y="2037212"/>
            <a:ext cx="7441856" cy="2446171"/>
            <a:chOff x="0" y="0"/>
            <a:chExt cx="9922475" cy="3261561"/>
          </a:xfrm>
        </p:grpSpPr>
        <p:grpSp>
          <p:nvGrpSpPr>
            <p:cNvPr id="8" name="Group 8"/>
            <p:cNvGrpSpPr/>
            <p:nvPr/>
          </p:nvGrpSpPr>
          <p:grpSpPr>
            <a:xfrm>
              <a:off x="0" y="0"/>
              <a:ext cx="9922475" cy="3261561"/>
              <a:chOff x="0" y="0"/>
              <a:chExt cx="1959995" cy="644259"/>
            </a:xfrm>
          </p:grpSpPr>
          <p:sp>
            <p:nvSpPr>
              <p:cNvPr id="9" name="Freeform 9"/>
              <p:cNvSpPr/>
              <p:nvPr/>
            </p:nvSpPr>
            <p:spPr>
              <a:xfrm>
                <a:off x="0" y="0"/>
                <a:ext cx="1959995" cy="644259"/>
              </a:xfrm>
              <a:custGeom>
                <a:avLst/>
                <a:gdLst/>
                <a:ahLst/>
                <a:cxnLst/>
                <a:rect l="l" t="t" r="r" b="b"/>
                <a:pathLst>
                  <a:path w="1959995" h="644259">
                    <a:moveTo>
                      <a:pt x="0" y="0"/>
                    </a:moveTo>
                    <a:lnTo>
                      <a:pt x="1959995" y="0"/>
                    </a:lnTo>
                    <a:lnTo>
                      <a:pt x="1959995" y="644259"/>
                    </a:lnTo>
                    <a:lnTo>
                      <a:pt x="0" y="644259"/>
                    </a:lnTo>
                    <a:close/>
                  </a:path>
                </a:pathLst>
              </a:custGeom>
              <a:solidFill>
                <a:srgbClr val="FFFFFF"/>
              </a:solidFill>
              <a:ln w="19050" cap="sq">
                <a:solidFill>
                  <a:srgbClr val="000000"/>
                </a:solidFill>
                <a:prstDash val="solid"/>
                <a:miter/>
              </a:ln>
            </p:spPr>
            <p:txBody>
              <a:bodyPr/>
              <a:lstStyle/>
              <a:p>
                <a:endParaRPr lang="en-US"/>
              </a:p>
            </p:txBody>
          </p:sp>
          <p:sp>
            <p:nvSpPr>
              <p:cNvPr id="10" name="TextBox 10"/>
              <p:cNvSpPr txBox="1"/>
              <p:nvPr/>
            </p:nvSpPr>
            <p:spPr>
              <a:xfrm>
                <a:off x="0" y="-38100"/>
                <a:ext cx="1959995" cy="682359"/>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318573" y="226606"/>
              <a:ext cx="9285330" cy="2594515"/>
            </a:xfrm>
            <a:prstGeom prst="rect">
              <a:avLst/>
            </a:prstGeom>
          </p:spPr>
          <p:txBody>
            <a:bodyPr lIns="0" tIns="0" rIns="0" bIns="0" rtlCol="0" anchor="t">
              <a:spAutoFit/>
            </a:bodyPr>
            <a:lstStyle/>
            <a:p>
              <a:pPr algn="l">
                <a:lnSpc>
                  <a:spcPts val="3920"/>
                </a:lnSpc>
              </a:pPr>
              <a:r>
                <a:rPr lang="en-US" sz="2800" b="1" spc="0">
                  <a:solidFill>
                    <a:srgbClr val="3A0456"/>
                  </a:solidFill>
                  <a:latin typeface="Quicksand Bold"/>
                  <a:ea typeface="Quicksand Bold"/>
                  <a:cs typeface="Quicksand Bold"/>
                  <a:sym typeface="Quicksand Bold"/>
                </a:rPr>
                <a:t>Product Development</a:t>
              </a:r>
            </a:p>
            <a:p>
              <a:pPr marL="604526" lvl="1" indent="-302263" algn="l">
                <a:lnSpc>
                  <a:spcPts val="3920"/>
                </a:lnSpc>
                <a:buFont typeface="Arial"/>
                <a:buChar char="•"/>
              </a:pPr>
              <a:r>
                <a:rPr lang="en-US" sz="2800" b="1" spc="0">
                  <a:solidFill>
                    <a:srgbClr val="3A0456"/>
                  </a:solidFill>
                  <a:latin typeface="Quicksand Bold"/>
                  <a:ea typeface="Quicksand Bold"/>
                  <a:cs typeface="Quicksand Bold"/>
                  <a:sym typeface="Quicksand Bold"/>
                </a:rPr>
                <a:t>Slow dev cycles + incomplete testing</a:t>
              </a:r>
            </a:p>
            <a:p>
              <a:pPr marL="604526" lvl="1" indent="-302263" algn="l">
                <a:lnSpc>
                  <a:spcPts val="3920"/>
                </a:lnSpc>
                <a:buFont typeface="Arial"/>
                <a:buChar char="•"/>
              </a:pPr>
              <a:r>
                <a:rPr lang="en-US" sz="2800" b="1" spc="0">
                  <a:solidFill>
                    <a:srgbClr val="3A0456"/>
                  </a:solidFill>
                  <a:latin typeface="Quicksand Bold"/>
                  <a:ea typeface="Quicksand Bold"/>
                  <a:cs typeface="Quicksand Bold"/>
                  <a:sym typeface="Quicksand Bold"/>
                </a:rPr>
                <a:t>Cross-platform &amp; integration issues</a:t>
              </a:r>
            </a:p>
            <a:p>
              <a:pPr marL="604526" lvl="1" indent="-302263" algn="l">
                <a:lnSpc>
                  <a:spcPts val="3920"/>
                </a:lnSpc>
                <a:buFont typeface="Arial"/>
                <a:buChar char="•"/>
              </a:pPr>
              <a:r>
                <a:rPr lang="en-US" sz="2800" b="1" spc="0">
                  <a:solidFill>
                    <a:srgbClr val="3A0456"/>
                  </a:solidFill>
                  <a:latin typeface="Quicksand Bold"/>
                  <a:ea typeface="Quicksand Bold"/>
                  <a:cs typeface="Quicksand Bold"/>
                  <a:sym typeface="Quicksand Bold"/>
                </a:rPr>
                <a:t>Scalability + security vulnerabilities</a:t>
              </a:r>
            </a:p>
          </p:txBody>
        </p:sp>
      </p:grpSp>
      <p:grpSp>
        <p:nvGrpSpPr>
          <p:cNvPr id="12" name="Group 12"/>
          <p:cNvGrpSpPr/>
          <p:nvPr/>
        </p:nvGrpSpPr>
        <p:grpSpPr>
          <a:xfrm>
            <a:off x="10014406" y="2036075"/>
            <a:ext cx="7441856" cy="2446171"/>
            <a:chOff x="0" y="0"/>
            <a:chExt cx="9922475" cy="3261561"/>
          </a:xfrm>
        </p:grpSpPr>
        <p:grpSp>
          <p:nvGrpSpPr>
            <p:cNvPr id="13" name="Group 13"/>
            <p:cNvGrpSpPr/>
            <p:nvPr/>
          </p:nvGrpSpPr>
          <p:grpSpPr>
            <a:xfrm>
              <a:off x="0" y="0"/>
              <a:ext cx="9922475" cy="3261561"/>
              <a:chOff x="0" y="0"/>
              <a:chExt cx="1959995" cy="644259"/>
            </a:xfrm>
          </p:grpSpPr>
          <p:sp>
            <p:nvSpPr>
              <p:cNvPr id="14" name="Freeform 14"/>
              <p:cNvSpPr/>
              <p:nvPr/>
            </p:nvSpPr>
            <p:spPr>
              <a:xfrm>
                <a:off x="0" y="0"/>
                <a:ext cx="1959995" cy="644259"/>
              </a:xfrm>
              <a:custGeom>
                <a:avLst/>
                <a:gdLst/>
                <a:ahLst/>
                <a:cxnLst/>
                <a:rect l="l" t="t" r="r" b="b"/>
                <a:pathLst>
                  <a:path w="1959995" h="644259">
                    <a:moveTo>
                      <a:pt x="0" y="0"/>
                    </a:moveTo>
                    <a:lnTo>
                      <a:pt x="1959995" y="0"/>
                    </a:lnTo>
                    <a:lnTo>
                      <a:pt x="1959995" y="644259"/>
                    </a:lnTo>
                    <a:lnTo>
                      <a:pt x="0" y="644259"/>
                    </a:lnTo>
                    <a:close/>
                  </a:path>
                </a:pathLst>
              </a:custGeom>
              <a:solidFill>
                <a:srgbClr val="FFFFFF"/>
              </a:solidFill>
              <a:ln w="19050" cap="sq">
                <a:solidFill>
                  <a:srgbClr val="000000"/>
                </a:solidFill>
                <a:prstDash val="solid"/>
                <a:miter/>
              </a:ln>
            </p:spPr>
            <p:txBody>
              <a:bodyPr/>
              <a:lstStyle/>
              <a:p>
                <a:endParaRPr lang="en-US"/>
              </a:p>
            </p:txBody>
          </p:sp>
          <p:sp>
            <p:nvSpPr>
              <p:cNvPr id="15" name="TextBox 15"/>
              <p:cNvSpPr txBox="1"/>
              <p:nvPr/>
            </p:nvSpPr>
            <p:spPr>
              <a:xfrm>
                <a:off x="0" y="-38100"/>
                <a:ext cx="1959995" cy="682359"/>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318573" y="226606"/>
              <a:ext cx="9285330" cy="2594515"/>
            </a:xfrm>
            <a:prstGeom prst="rect">
              <a:avLst/>
            </a:prstGeom>
          </p:spPr>
          <p:txBody>
            <a:bodyPr lIns="0" tIns="0" rIns="0" bIns="0" rtlCol="0" anchor="t">
              <a:spAutoFit/>
            </a:bodyPr>
            <a:lstStyle/>
            <a:p>
              <a:pPr algn="l">
                <a:lnSpc>
                  <a:spcPts val="3920"/>
                </a:lnSpc>
              </a:pPr>
              <a:r>
                <a:rPr lang="en-US" sz="2800" b="1" spc="0">
                  <a:solidFill>
                    <a:srgbClr val="3A0456"/>
                  </a:solidFill>
                  <a:latin typeface="Quicksand Bold"/>
                  <a:ea typeface="Quicksand Bold"/>
                  <a:cs typeface="Quicksand Bold"/>
                  <a:sym typeface="Quicksand Bold"/>
                </a:rPr>
                <a:t>Infrastructure &amp; Operations</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Server downtime &amp; cloud cost spikes</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Weak backup/disaster recovery</a:t>
              </a:r>
            </a:p>
            <a:p>
              <a:pPr marL="604526" lvl="1" indent="-302263" algn="l">
                <a:lnSpc>
                  <a:spcPts val="3920"/>
                </a:lnSpc>
                <a:buFont typeface="Arial"/>
                <a:buChar char="•"/>
              </a:pPr>
              <a:r>
                <a:rPr lang="en-US" sz="2800" b="1" spc="0">
                  <a:solidFill>
                    <a:srgbClr val="3A0456"/>
                  </a:solidFill>
                  <a:latin typeface="Quicksand Bold"/>
                  <a:ea typeface="Quicksand Bold"/>
                  <a:cs typeface="Quicksand Bold"/>
                  <a:sym typeface="Quicksand Bold"/>
                </a:rPr>
                <a:t>Scaling issues under user growth</a:t>
              </a:r>
            </a:p>
          </p:txBody>
        </p:sp>
      </p:grpSp>
      <p:grpSp>
        <p:nvGrpSpPr>
          <p:cNvPr id="17" name="Group 17"/>
          <p:cNvGrpSpPr/>
          <p:nvPr/>
        </p:nvGrpSpPr>
        <p:grpSpPr>
          <a:xfrm>
            <a:off x="5423072" y="4825146"/>
            <a:ext cx="8312262" cy="2446171"/>
            <a:chOff x="0" y="0"/>
            <a:chExt cx="11083016" cy="3261561"/>
          </a:xfrm>
        </p:grpSpPr>
        <p:grpSp>
          <p:nvGrpSpPr>
            <p:cNvPr id="18" name="Group 18"/>
            <p:cNvGrpSpPr/>
            <p:nvPr/>
          </p:nvGrpSpPr>
          <p:grpSpPr>
            <a:xfrm>
              <a:off x="0" y="0"/>
              <a:ext cx="11083016" cy="3261561"/>
              <a:chOff x="0" y="0"/>
              <a:chExt cx="2189238" cy="644259"/>
            </a:xfrm>
          </p:grpSpPr>
          <p:sp>
            <p:nvSpPr>
              <p:cNvPr id="19" name="Freeform 19"/>
              <p:cNvSpPr/>
              <p:nvPr/>
            </p:nvSpPr>
            <p:spPr>
              <a:xfrm>
                <a:off x="0" y="0"/>
                <a:ext cx="2189238" cy="644259"/>
              </a:xfrm>
              <a:custGeom>
                <a:avLst/>
                <a:gdLst/>
                <a:ahLst/>
                <a:cxnLst/>
                <a:rect l="l" t="t" r="r" b="b"/>
                <a:pathLst>
                  <a:path w="2189238" h="644259">
                    <a:moveTo>
                      <a:pt x="0" y="0"/>
                    </a:moveTo>
                    <a:lnTo>
                      <a:pt x="2189238" y="0"/>
                    </a:lnTo>
                    <a:lnTo>
                      <a:pt x="2189238" y="644259"/>
                    </a:lnTo>
                    <a:lnTo>
                      <a:pt x="0" y="644259"/>
                    </a:lnTo>
                    <a:close/>
                  </a:path>
                </a:pathLst>
              </a:custGeom>
              <a:solidFill>
                <a:srgbClr val="FFFFFF"/>
              </a:solidFill>
              <a:ln w="19050" cap="sq">
                <a:solidFill>
                  <a:srgbClr val="000000"/>
                </a:solidFill>
                <a:prstDash val="solid"/>
                <a:miter/>
              </a:ln>
            </p:spPr>
            <p:txBody>
              <a:bodyPr/>
              <a:lstStyle/>
              <a:p>
                <a:endParaRPr lang="en-US"/>
              </a:p>
            </p:txBody>
          </p:sp>
          <p:sp>
            <p:nvSpPr>
              <p:cNvPr id="20" name="TextBox 20"/>
              <p:cNvSpPr txBox="1"/>
              <p:nvPr/>
            </p:nvSpPr>
            <p:spPr>
              <a:xfrm>
                <a:off x="0" y="-38100"/>
                <a:ext cx="2189238" cy="682359"/>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355833" y="226606"/>
              <a:ext cx="10371350" cy="2594515"/>
            </a:xfrm>
            <a:prstGeom prst="rect">
              <a:avLst/>
            </a:prstGeom>
          </p:spPr>
          <p:txBody>
            <a:bodyPr lIns="0" tIns="0" rIns="0" bIns="0" rtlCol="0" anchor="t">
              <a:spAutoFit/>
            </a:bodyPr>
            <a:lstStyle/>
            <a:p>
              <a:pPr algn="l">
                <a:lnSpc>
                  <a:spcPts val="3920"/>
                </a:lnSpc>
              </a:pPr>
              <a:r>
                <a:rPr lang="en-US" sz="2800" b="1">
                  <a:solidFill>
                    <a:srgbClr val="3A0456"/>
                  </a:solidFill>
                  <a:latin typeface="Quicksand Bold"/>
                  <a:ea typeface="Quicksand Bold"/>
                  <a:cs typeface="Quicksand Bold"/>
                  <a:sym typeface="Quicksand Bold"/>
                </a:rPr>
                <a:t>Data &amp; AI Systems</a:t>
              </a:r>
            </a:p>
            <a:p>
              <a:pPr marL="604526" lvl="1" indent="-302263" algn="l">
                <a:lnSpc>
                  <a:spcPts val="3920"/>
                </a:lnSpc>
                <a:buFont typeface="Arial"/>
                <a:buChar char="•"/>
              </a:pPr>
              <a:r>
                <a:rPr lang="en-US" sz="2800" b="1" spc="0">
                  <a:solidFill>
                    <a:srgbClr val="3A0456"/>
                  </a:solidFill>
                  <a:latin typeface="Quicksand Bold"/>
                  <a:ea typeface="Quicksand Bold"/>
                  <a:cs typeface="Quicksand Bold"/>
                  <a:sym typeface="Quicksand Bold"/>
                </a:rPr>
                <a:t>Limited datasets + expensive training</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Weak analytics &amp; MLOps pipelines</a:t>
              </a:r>
            </a:p>
            <a:p>
              <a:pPr marL="604526" lvl="1" indent="-302263" algn="l">
                <a:lnSpc>
                  <a:spcPts val="3920"/>
                </a:lnSpc>
                <a:buFont typeface="Arial"/>
                <a:buChar char="•"/>
              </a:pPr>
              <a:r>
                <a:rPr lang="en-US" sz="2800" b="1" spc="0">
                  <a:solidFill>
                    <a:srgbClr val="3A0456"/>
                  </a:solidFill>
                  <a:latin typeface="Quicksand Bold"/>
                  <a:ea typeface="Quicksand Bold"/>
                  <a:cs typeface="Quicksand Bold"/>
                  <a:sym typeface="Quicksand Bold"/>
                </a:rPr>
                <a:t>Privacy/compliance risks (GDPR, etc.)</a:t>
              </a:r>
            </a:p>
          </p:txBody>
        </p:sp>
      </p:grpSp>
    </p:spTree>
    <p:extLst>
      <p:ext uri="{BB962C8B-B14F-4D97-AF65-F5344CB8AC3E}">
        <p14:creationId xmlns:p14="http://schemas.microsoft.com/office/powerpoint/2010/main" val="2345278822"/>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TextBox 3"/>
          <p:cNvSpPr txBox="1"/>
          <p:nvPr/>
        </p:nvSpPr>
        <p:spPr>
          <a:xfrm>
            <a:off x="447593" y="276225"/>
            <a:ext cx="9566813" cy="1419225"/>
          </a:xfrm>
          <a:prstGeom prst="rect">
            <a:avLst/>
          </a:prstGeom>
        </p:spPr>
        <p:txBody>
          <a:bodyPr lIns="0" tIns="0" rIns="0" bIns="0" rtlCol="0" anchor="t">
            <a:spAutoFit/>
          </a:bodyPr>
          <a:lstStyle/>
          <a:p>
            <a:pPr algn="l">
              <a:lnSpc>
                <a:spcPts val="10560"/>
              </a:lnSpc>
            </a:pPr>
            <a:r>
              <a:rPr lang="en-US" sz="8800" b="1" spc="-132">
                <a:solidFill>
                  <a:srgbClr val="E5CDFC"/>
                </a:solidFill>
                <a:latin typeface="Poppins Bold"/>
                <a:ea typeface="Poppins Bold"/>
                <a:cs typeface="Poppins Bold"/>
                <a:sym typeface="Poppins Bold"/>
              </a:rPr>
              <a:t>CHALLENGES</a:t>
            </a:r>
          </a:p>
        </p:txBody>
      </p:sp>
      <p:sp>
        <p:nvSpPr>
          <p:cNvPr id="4" name="Freeform 4"/>
          <p:cNvSpPr/>
          <p:nvPr/>
        </p:nvSpPr>
        <p:spPr>
          <a:xfrm>
            <a:off x="-202112" y="6901437"/>
            <a:ext cx="18692224" cy="6870435"/>
          </a:xfrm>
          <a:custGeom>
            <a:avLst/>
            <a:gdLst/>
            <a:ahLst/>
            <a:cxnLst/>
            <a:rect l="l" t="t" r="r" b="b"/>
            <a:pathLst>
              <a:path w="18692224" h="6870435">
                <a:moveTo>
                  <a:pt x="0" y="0"/>
                </a:moveTo>
                <a:lnTo>
                  <a:pt x="18692224" y="0"/>
                </a:lnTo>
                <a:lnTo>
                  <a:pt x="18692224" y="6870435"/>
                </a:lnTo>
                <a:lnTo>
                  <a:pt x="0" y="6870435"/>
                </a:lnTo>
                <a:lnTo>
                  <a:pt x="0" y="0"/>
                </a:lnTo>
                <a:close/>
              </a:path>
            </a:pathLst>
          </a:custGeom>
          <a:blipFill>
            <a:blip r:embed="rId3">
              <a:alphaModFix amt="70000"/>
            </a:blip>
            <a:stretch>
              <a:fillRect l="-28621" r="-28621"/>
            </a:stretch>
          </a:blipFill>
        </p:spPr>
        <p:txBody>
          <a:bodyPr/>
          <a:lstStyle/>
          <a:p>
            <a:endParaRPr lang="en-US"/>
          </a:p>
        </p:txBody>
      </p:sp>
      <p:sp>
        <p:nvSpPr>
          <p:cNvPr id="5" name="Freeform 5"/>
          <p:cNvSpPr/>
          <p:nvPr/>
        </p:nvSpPr>
        <p:spPr>
          <a:xfrm>
            <a:off x="14903298" y="6501387"/>
            <a:ext cx="4136161" cy="4086182"/>
          </a:xfrm>
          <a:custGeom>
            <a:avLst/>
            <a:gdLst/>
            <a:ahLst/>
            <a:cxnLst/>
            <a:rect l="l" t="t" r="r" b="b"/>
            <a:pathLst>
              <a:path w="4136161" h="4086182">
                <a:moveTo>
                  <a:pt x="0" y="0"/>
                </a:moveTo>
                <a:lnTo>
                  <a:pt x="4136161" y="0"/>
                </a:lnTo>
                <a:lnTo>
                  <a:pt x="4136161" y="4086183"/>
                </a:lnTo>
                <a:lnTo>
                  <a:pt x="0" y="4086183"/>
                </a:lnTo>
                <a:lnTo>
                  <a:pt x="0" y="0"/>
                </a:lnTo>
                <a:close/>
              </a:path>
            </a:pathLst>
          </a:custGeom>
          <a:blipFill>
            <a:blip r:embed="rId4"/>
            <a:stretch>
              <a:fillRect/>
            </a:stretch>
          </a:blipFill>
        </p:spPr>
        <p:txBody>
          <a:bodyPr/>
          <a:lstStyle/>
          <a:p>
            <a:endParaRPr lang="en-US"/>
          </a:p>
        </p:txBody>
      </p:sp>
      <p:sp>
        <p:nvSpPr>
          <p:cNvPr id="6" name="Freeform 6"/>
          <p:cNvSpPr/>
          <p:nvPr/>
        </p:nvSpPr>
        <p:spPr>
          <a:xfrm flipH="1">
            <a:off x="-1039380" y="6501387"/>
            <a:ext cx="4136161" cy="4086182"/>
          </a:xfrm>
          <a:custGeom>
            <a:avLst/>
            <a:gdLst/>
            <a:ahLst/>
            <a:cxnLst/>
            <a:rect l="l" t="t" r="r" b="b"/>
            <a:pathLst>
              <a:path w="4136161" h="4086182">
                <a:moveTo>
                  <a:pt x="4136160" y="0"/>
                </a:moveTo>
                <a:lnTo>
                  <a:pt x="0" y="0"/>
                </a:lnTo>
                <a:lnTo>
                  <a:pt x="0" y="4086183"/>
                </a:lnTo>
                <a:lnTo>
                  <a:pt x="4136160" y="4086183"/>
                </a:lnTo>
                <a:lnTo>
                  <a:pt x="4136160" y="0"/>
                </a:lnTo>
                <a:close/>
              </a:path>
            </a:pathLst>
          </a:custGeom>
          <a:blipFill>
            <a:blip r:embed="rId4"/>
            <a:stretch>
              <a:fillRect/>
            </a:stretch>
          </a:blipFill>
        </p:spPr>
        <p:txBody>
          <a:bodyPr/>
          <a:lstStyle/>
          <a:p>
            <a:endParaRPr lang="en-US"/>
          </a:p>
        </p:txBody>
      </p:sp>
      <p:grpSp>
        <p:nvGrpSpPr>
          <p:cNvPr id="7" name="Group 7"/>
          <p:cNvGrpSpPr/>
          <p:nvPr/>
        </p:nvGrpSpPr>
        <p:grpSpPr>
          <a:xfrm>
            <a:off x="1028700" y="2037212"/>
            <a:ext cx="7441856" cy="2941493"/>
            <a:chOff x="0" y="0"/>
            <a:chExt cx="9922475" cy="3921991"/>
          </a:xfrm>
        </p:grpSpPr>
        <p:grpSp>
          <p:nvGrpSpPr>
            <p:cNvPr id="8" name="Group 8"/>
            <p:cNvGrpSpPr/>
            <p:nvPr/>
          </p:nvGrpSpPr>
          <p:grpSpPr>
            <a:xfrm>
              <a:off x="0" y="0"/>
              <a:ext cx="9922475" cy="3921991"/>
              <a:chOff x="0" y="0"/>
              <a:chExt cx="1959995" cy="774714"/>
            </a:xfrm>
          </p:grpSpPr>
          <p:sp>
            <p:nvSpPr>
              <p:cNvPr id="9" name="Freeform 9"/>
              <p:cNvSpPr/>
              <p:nvPr/>
            </p:nvSpPr>
            <p:spPr>
              <a:xfrm>
                <a:off x="0" y="0"/>
                <a:ext cx="1959995" cy="774714"/>
              </a:xfrm>
              <a:custGeom>
                <a:avLst/>
                <a:gdLst/>
                <a:ahLst/>
                <a:cxnLst/>
                <a:rect l="l" t="t" r="r" b="b"/>
                <a:pathLst>
                  <a:path w="1959995" h="774714">
                    <a:moveTo>
                      <a:pt x="0" y="0"/>
                    </a:moveTo>
                    <a:lnTo>
                      <a:pt x="1959995" y="0"/>
                    </a:lnTo>
                    <a:lnTo>
                      <a:pt x="1959995" y="774714"/>
                    </a:lnTo>
                    <a:lnTo>
                      <a:pt x="0" y="774714"/>
                    </a:lnTo>
                    <a:close/>
                  </a:path>
                </a:pathLst>
              </a:custGeom>
              <a:solidFill>
                <a:srgbClr val="FFFFFF"/>
              </a:solidFill>
              <a:ln w="19050" cap="sq">
                <a:solidFill>
                  <a:srgbClr val="000000"/>
                </a:solidFill>
                <a:prstDash val="solid"/>
                <a:miter/>
              </a:ln>
            </p:spPr>
            <p:txBody>
              <a:bodyPr/>
              <a:lstStyle/>
              <a:p>
                <a:endParaRPr lang="en-US"/>
              </a:p>
            </p:txBody>
          </p:sp>
          <p:sp>
            <p:nvSpPr>
              <p:cNvPr id="10" name="TextBox 10"/>
              <p:cNvSpPr txBox="1"/>
              <p:nvPr/>
            </p:nvSpPr>
            <p:spPr>
              <a:xfrm>
                <a:off x="0" y="-38100"/>
                <a:ext cx="1959995" cy="812814"/>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318573" y="226606"/>
              <a:ext cx="9285330" cy="3254945"/>
            </a:xfrm>
            <a:prstGeom prst="rect">
              <a:avLst/>
            </a:prstGeom>
          </p:spPr>
          <p:txBody>
            <a:bodyPr lIns="0" tIns="0" rIns="0" bIns="0" rtlCol="0" anchor="t">
              <a:spAutoFit/>
            </a:bodyPr>
            <a:lstStyle/>
            <a:p>
              <a:pPr algn="l">
                <a:lnSpc>
                  <a:spcPts val="3920"/>
                </a:lnSpc>
              </a:pPr>
              <a:r>
                <a:rPr lang="en-US" sz="2800" b="1">
                  <a:solidFill>
                    <a:srgbClr val="3A0456"/>
                  </a:solidFill>
                  <a:latin typeface="Quicksand Bold"/>
                  <a:ea typeface="Quicksand Bold"/>
                  <a:cs typeface="Quicksand Bold"/>
                  <a:sym typeface="Quicksand Bold"/>
                </a:rPr>
                <a:t>Software &amp; Tools</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Fragmented toolchain, weak CI/CD</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Integration issues (design ↔ dev)</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Payment gateway failures/compliance issues</a:t>
              </a:r>
            </a:p>
          </p:txBody>
        </p:sp>
      </p:grpSp>
      <p:grpSp>
        <p:nvGrpSpPr>
          <p:cNvPr id="12" name="Group 12"/>
          <p:cNvGrpSpPr/>
          <p:nvPr/>
        </p:nvGrpSpPr>
        <p:grpSpPr>
          <a:xfrm>
            <a:off x="10014406" y="2036075"/>
            <a:ext cx="7441856" cy="2941493"/>
            <a:chOff x="0" y="0"/>
            <a:chExt cx="9922475" cy="3921991"/>
          </a:xfrm>
        </p:grpSpPr>
        <p:grpSp>
          <p:nvGrpSpPr>
            <p:cNvPr id="13" name="Group 13"/>
            <p:cNvGrpSpPr/>
            <p:nvPr/>
          </p:nvGrpSpPr>
          <p:grpSpPr>
            <a:xfrm>
              <a:off x="0" y="0"/>
              <a:ext cx="9922475" cy="3921991"/>
              <a:chOff x="0" y="0"/>
              <a:chExt cx="1959995" cy="774714"/>
            </a:xfrm>
          </p:grpSpPr>
          <p:sp>
            <p:nvSpPr>
              <p:cNvPr id="14" name="Freeform 14"/>
              <p:cNvSpPr/>
              <p:nvPr/>
            </p:nvSpPr>
            <p:spPr>
              <a:xfrm>
                <a:off x="0" y="0"/>
                <a:ext cx="1959995" cy="774714"/>
              </a:xfrm>
              <a:custGeom>
                <a:avLst/>
                <a:gdLst/>
                <a:ahLst/>
                <a:cxnLst/>
                <a:rect l="l" t="t" r="r" b="b"/>
                <a:pathLst>
                  <a:path w="1959995" h="774714">
                    <a:moveTo>
                      <a:pt x="0" y="0"/>
                    </a:moveTo>
                    <a:lnTo>
                      <a:pt x="1959995" y="0"/>
                    </a:lnTo>
                    <a:lnTo>
                      <a:pt x="1959995" y="774714"/>
                    </a:lnTo>
                    <a:lnTo>
                      <a:pt x="0" y="774714"/>
                    </a:lnTo>
                    <a:close/>
                  </a:path>
                </a:pathLst>
              </a:custGeom>
              <a:solidFill>
                <a:srgbClr val="FFFFFF"/>
              </a:solidFill>
              <a:ln w="19050" cap="sq">
                <a:solidFill>
                  <a:srgbClr val="000000"/>
                </a:solidFill>
                <a:prstDash val="solid"/>
                <a:miter/>
              </a:ln>
            </p:spPr>
            <p:txBody>
              <a:bodyPr/>
              <a:lstStyle/>
              <a:p>
                <a:endParaRPr lang="en-US"/>
              </a:p>
            </p:txBody>
          </p:sp>
          <p:sp>
            <p:nvSpPr>
              <p:cNvPr id="15" name="TextBox 15"/>
              <p:cNvSpPr txBox="1"/>
              <p:nvPr/>
            </p:nvSpPr>
            <p:spPr>
              <a:xfrm>
                <a:off x="0" y="-38100"/>
                <a:ext cx="1959995" cy="812814"/>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318573" y="226606"/>
              <a:ext cx="9285330" cy="3254945"/>
            </a:xfrm>
            <a:prstGeom prst="rect">
              <a:avLst/>
            </a:prstGeom>
          </p:spPr>
          <p:txBody>
            <a:bodyPr lIns="0" tIns="0" rIns="0" bIns="0" rtlCol="0" anchor="t">
              <a:spAutoFit/>
            </a:bodyPr>
            <a:lstStyle/>
            <a:p>
              <a:pPr algn="l">
                <a:lnSpc>
                  <a:spcPts val="3920"/>
                </a:lnSpc>
              </a:pPr>
              <a:r>
                <a:rPr lang="en-US" sz="2800" b="1" spc="0">
                  <a:solidFill>
                    <a:srgbClr val="3A0456"/>
                  </a:solidFill>
                  <a:latin typeface="Quicksand Bold"/>
                  <a:ea typeface="Quicksand Bold"/>
                  <a:cs typeface="Quicksand Bold"/>
                  <a:sym typeface="Quicksand Bold"/>
                </a:rPr>
                <a:t>Team &amp; Organization</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Hard to hire VR/3D/AI talent</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Undefined roles + weak leadership</a:t>
              </a:r>
            </a:p>
            <a:p>
              <a:pPr marL="604526" lvl="1" indent="-302263" algn="l">
                <a:lnSpc>
                  <a:spcPts val="3920"/>
                </a:lnSpc>
                <a:buFont typeface="Arial"/>
                <a:buChar char="•"/>
              </a:pPr>
              <a:r>
                <a:rPr lang="en-US" sz="2800" b="1" spc="0">
                  <a:solidFill>
                    <a:srgbClr val="3A0456"/>
                  </a:solidFill>
                  <a:latin typeface="Quicksand Bold"/>
                  <a:ea typeface="Quicksand Bold"/>
                  <a:cs typeface="Quicksand Bold"/>
                  <a:sym typeface="Quicksand Bold"/>
                </a:rPr>
                <a:t>Collaboration or co-founder conflicts</a:t>
              </a:r>
            </a:p>
          </p:txBody>
        </p:sp>
      </p:grpSp>
      <p:grpSp>
        <p:nvGrpSpPr>
          <p:cNvPr id="17" name="Group 17"/>
          <p:cNvGrpSpPr/>
          <p:nvPr/>
        </p:nvGrpSpPr>
        <p:grpSpPr>
          <a:xfrm>
            <a:off x="5423072" y="5321606"/>
            <a:ext cx="8312262" cy="2446171"/>
            <a:chOff x="0" y="0"/>
            <a:chExt cx="11083016" cy="3261561"/>
          </a:xfrm>
        </p:grpSpPr>
        <p:grpSp>
          <p:nvGrpSpPr>
            <p:cNvPr id="18" name="Group 18"/>
            <p:cNvGrpSpPr/>
            <p:nvPr/>
          </p:nvGrpSpPr>
          <p:grpSpPr>
            <a:xfrm>
              <a:off x="0" y="0"/>
              <a:ext cx="11083016" cy="3261561"/>
              <a:chOff x="0" y="0"/>
              <a:chExt cx="2189238" cy="644259"/>
            </a:xfrm>
          </p:grpSpPr>
          <p:sp>
            <p:nvSpPr>
              <p:cNvPr id="19" name="Freeform 19"/>
              <p:cNvSpPr/>
              <p:nvPr/>
            </p:nvSpPr>
            <p:spPr>
              <a:xfrm>
                <a:off x="0" y="0"/>
                <a:ext cx="2189238" cy="644259"/>
              </a:xfrm>
              <a:custGeom>
                <a:avLst/>
                <a:gdLst/>
                <a:ahLst/>
                <a:cxnLst/>
                <a:rect l="l" t="t" r="r" b="b"/>
                <a:pathLst>
                  <a:path w="2189238" h="644259">
                    <a:moveTo>
                      <a:pt x="0" y="0"/>
                    </a:moveTo>
                    <a:lnTo>
                      <a:pt x="2189238" y="0"/>
                    </a:lnTo>
                    <a:lnTo>
                      <a:pt x="2189238" y="644259"/>
                    </a:lnTo>
                    <a:lnTo>
                      <a:pt x="0" y="644259"/>
                    </a:lnTo>
                    <a:close/>
                  </a:path>
                </a:pathLst>
              </a:custGeom>
              <a:solidFill>
                <a:srgbClr val="FFFFFF"/>
              </a:solidFill>
              <a:ln w="19050" cap="sq">
                <a:solidFill>
                  <a:srgbClr val="000000"/>
                </a:solidFill>
                <a:prstDash val="solid"/>
                <a:miter/>
              </a:ln>
            </p:spPr>
            <p:txBody>
              <a:bodyPr/>
              <a:lstStyle/>
              <a:p>
                <a:endParaRPr lang="en-US"/>
              </a:p>
            </p:txBody>
          </p:sp>
          <p:sp>
            <p:nvSpPr>
              <p:cNvPr id="20" name="TextBox 20"/>
              <p:cNvSpPr txBox="1"/>
              <p:nvPr/>
            </p:nvSpPr>
            <p:spPr>
              <a:xfrm>
                <a:off x="0" y="-38100"/>
                <a:ext cx="2189238" cy="682359"/>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355833" y="226606"/>
              <a:ext cx="10371350" cy="2594515"/>
            </a:xfrm>
            <a:prstGeom prst="rect">
              <a:avLst/>
            </a:prstGeom>
          </p:spPr>
          <p:txBody>
            <a:bodyPr lIns="0" tIns="0" rIns="0" bIns="0" rtlCol="0" anchor="t">
              <a:spAutoFit/>
            </a:bodyPr>
            <a:lstStyle/>
            <a:p>
              <a:pPr algn="l">
                <a:lnSpc>
                  <a:spcPts val="3920"/>
                </a:lnSpc>
              </a:pPr>
              <a:r>
                <a:rPr lang="en-US" sz="2800" b="1">
                  <a:solidFill>
                    <a:srgbClr val="3A0456"/>
                  </a:solidFill>
                  <a:latin typeface="Quicksand Bold"/>
                  <a:ea typeface="Quicksand Bold"/>
                  <a:cs typeface="Quicksand Bold"/>
                  <a:sym typeface="Quicksand Bold"/>
                </a:rPr>
                <a:t>Financial</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Limited runway; cost overruns</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Overestimated revenue</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Difficulty raising investment</a:t>
              </a:r>
            </a:p>
          </p:txBody>
        </p:sp>
      </p:grpSp>
      <p:sp>
        <p:nvSpPr>
          <p:cNvPr id="22" name="TextBox 22"/>
          <p:cNvSpPr txBox="1"/>
          <p:nvPr/>
        </p:nvSpPr>
        <p:spPr>
          <a:xfrm>
            <a:off x="7522495" y="1043939"/>
            <a:ext cx="1293723" cy="651511"/>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extLst>
      <p:ext uri="{BB962C8B-B14F-4D97-AF65-F5344CB8AC3E}">
        <p14:creationId xmlns:p14="http://schemas.microsoft.com/office/powerpoint/2010/main" val="1019186993"/>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TextBox 3"/>
          <p:cNvSpPr txBox="1"/>
          <p:nvPr/>
        </p:nvSpPr>
        <p:spPr>
          <a:xfrm>
            <a:off x="447593" y="276225"/>
            <a:ext cx="9566813" cy="1419225"/>
          </a:xfrm>
          <a:prstGeom prst="rect">
            <a:avLst/>
          </a:prstGeom>
        </p:spPr>
        <p:txBody>
          <a:bodyPr lIns="0" tIns="0" rIns="0" bIns="0" rtlCol="0" anchor="t">
            <a:spAutoFit/>
          </a:bodyPr>
          <a:lstStyle/>
          <a:p>
            <a:pPr algn="l">
              <a:lnSpc>
                <a:spcPts val="10560"/>
              </a:lnSpc>
            </a:pPr>
            <a:r>
              <a:rPr lang="en-US" sz="8800" b="1" spc="-132">
                <a:solidFill>
                  <a:srgbClr val="E5CDFC"/>
                </a:solidFill>
                <a:latin typeface="Poppins Bold"/>
                <a:ea typeface="Poppins Bold"/>
                <a:cs typeface="Poppins Bold"/>
                <a:sym typeface="Poppins Bold"/>
              </a:rPr>
              <a:t>CHALLENGES</a:t>
            </a:r>
          </a:p>
        </p:txBody>
      </p:sp>
      <p:sp>
        <p:nvSpPr>
          <p:cNvPr id="4" name="Freeform 4"/>
          <p:cNvSpPr/>
          <p:nvPr/>
        </p:nvSpPr>
        <p:spPr>
          <a:xfrm>
            <a:off x="-202112" y="6901437"/>
            <a:ext cx="18692224" cy="6870435"/>
          </a:xfrm>
          <a:custGeom>
            <a:avLst/>
            <a:gdLst/>
            <a:ahLst/>
            <a:cxnLst/>
            <a:rect l="l" t="t" r="r" b="b"/>
            <a:pathLst>
              <a:path w="18692224" h="6870435">
                <a:moveTo>
                  <a:pt x="0" y="0"/>
                </a:moveTo>
                <a:lnTo>
                  <a:pt x="18692224" y="0"/>
                </a:lnTo>
                <a:lnTo>
                  <a:pt x="18692224" y="6870435"/>
                </a:lnTo>
                <a:lnTo>
                  <a:pt x="0" y="6870435"/>
                </a:lnTo>
                <a:lnTo>
                  <a:pt x="0" y="0"/>
                </a:lnTo>
                <a:close/>
              </a:path>
            </a:pathLst>
          </a:custGeom>
          <a:blipFill>
            <a:blip r:embed="rId3">
              <a:alphaModFix amt="70000"/>
            </a:blip>
            <a:stretch>
              <a:fillRect l="-28621" r="-28621"/>
            </a:stretch>
          </a:blipFill>
        </p:spPr>
        <p:txBody>
          <a:bodyPr/>
          <a:lstStyle/>
          <a:p>
            <a:endParaRPr lang="en-US"/>
          </a:p>
        </p:txBody>
      </p:sp>
      <p:sp>
        <p:nvSpPr>
          <p:cNvPr id="5" name="Freeform 5"/>
          <p:cNvSpPr/>
          <p:nvPr/>
        </p:nvSpPr>
        <p:spPr>
          <a:xfrm flipH="1">
            <a:off x="-1039380" y="6501387"/>
            <a:ext cx="4136161" cy="4086182"/>
          </a:xfrm>
          <a:custGeom>
            <a:avLst/>
            <a:gdLst/>
            <a:ahLst/>
            <a:cxnLst/>
            <a:rect l="l" t="t" r="r" b="b"/>
            <a:pathLst>
              <a:path w="4136161" h="4086182">
                <a:moveTo>
                  <a:pt x="4136160" y="0"/>
                </a:moveTo>
                <a:lnTo>
                  <a:pt x="0" y="0"/>
                </a:lnTo>
                <a:lnTo>
                  <a:pt x="0" y="4086183"/>
                </a:lnTo>
                <a:lnTo>
                  <a:pt x="4136160" y="4086183"/>
                </a:lnTo>
                <a:lnTo>
                  <a:pt x="4136160" y="0"/>
                </a:lnTo>
                <a:close/>
              </a:path>
            </a:pathLst>
          </a:custGeom>
          <a:blipFill>
            <a:blip r:embed="rId4"/>
            <a:stretch>
              <a:fillRect/>
            </a:stretch>
          </a:blipFill>
        </p:spPr>
        <p:txBody>
          <a:bodyPr/>
          <a:lstStyle/>
          <a:p>
            <a:endParaRPr lang="en-US"/>
          </a:p>
        </p:txBody>
      </p:sp>
      <p:grpSp>
        <p:nvGrpSpPr>
          <p:cNvPr id="6" name="Group 6"/>
          <p:cNvGrpSpPr/>
          <p:nvPr/>
        </p:nvGrpSpPr>
        <p:grpSpPr>
          <a:xfrm>
            <a:off x="1028700" y="1973839"/>
            <a:ext cx="6794995" cy="3436815"/>
            <a:chOff x="0" y="0"/>
            <a:chExt cx="9059993" cy="4582420"/>
          </a:xfrm>
        </p:grpSpPr>
        <p:grpSp>
          <p:nvGrpSpPr>
            <p:cNvPr id="7" name="Group 7"/>
            <p:cNvGrpSpPr/>
            <p:nvPr/>
          </p:nvGrpSpPr>
          <p:grpSpPr>
            <a:xfrm>
              <a:off x="0" y="0"/>
              <a:ext cx="9059993" cy="4582420"/>
              <a:chOff x="0" y="0"/>
              <a:chExt cx="1789628" cy="905169"/>
            </a:xfrm>
          </p:grpSpPr>
          <p:sp>
            <p:nvSpPr>
              <p:cNvPr id="8" name="Freeform 8"/>
              <p:cNvSpPr/>
              <p:nvPr/>
            </p:nvSpPr>
            <p:spPr>
              <a:xfrm>
                <a:off x="0" y="0"/>
                <a:ext cx="1789628" cy="905169"/>
              </a:xfrm>
              <a:custGeom>
                <a:avLst/>
                <a:gdLst/>
                <a:ahLst/>
                <a:cxnLst/>
                <a:rect l="l" t="t" r="r" b="b"/>
                <a:pathLst>
                  <a:path w="1789628" h="905169">
                    <a:moveTo>
                      <a:pt x="0" y="0"/>
                    </a:moveTo>
                    <a:lnTo>
                      <a:pt x="1789628" y="0"/>
                    </a:lnTo>
                    <a:lnTo>
                      <a:pt x="1789628" y="905169"/>
                    </a:lnTo>
                    <a:lnTo>
                      <a:pt x="0" y="905169"/>
                    </a:lnTo>
                    <a:close/>
                  </a:path>
                </a:pathLst>
              </a:custGeom>
              <a:solidFill>
                <a:srgbClr val="FFFFFF"/>
              </a:solidFill>
              <a:ln w="19050" cap="sq">
                <a:solidFill>
                  <a:srgbClr val="000000"/>
                </a:solidFill>
                <a:prstDash val="solid"/>
                <a:miter/>
              </a:ln>
            </p:spPr>
            <p:txBody>
              <a:bodyPr/>
              <a:lstStyle/>
              <a:p>
                <a:endParaRPr lang="en-US"/>
              </a:p>
            </p:txBody>
          </p:sp>
          <p:sp>
            <p:nvSpPr>
              <p:cNvPr id="9" name="TextBox 9"/>
              <p:cNvSpPr txBox="1"/>
              <p:nvPr/>
            </p:nvSpPr>
            <p:spPr>
              <a:xfrm>
                <a:off x="0" y="-38100"/>
                <a:ext cx="1789628" cy="943269"/>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290882" y="226606"/>
              <a:ext cx="8478230" cy="3915374"/>
            </a:xfrm>
            <a:prstGeom prst="rect">
              <a:avLst/>
            </a:prstGeom>
          </p:spPr>
          <p:txBody>
            <a:bodyPr lIns="0" tIns="0" rIns="0" bIns="0" rtlCol="0" anchor="t">
              <a:spAutoFit/>
            </a:bodyPr>
            <a:lstStyle/>
            <a:p>
              <a:pPr algn="l">
                <a:lnSpc>
                  <a:spcPts val="3920"/>
                </a:lnSpc>
              </a:pPr>
              <a:r>
                <a:rPr lang="en-US" sz="2800" b="1">
                  <a:solidFill>
                    <a:srgbClr val="3A0456"/>
                  </a:solidFill>
                  <a:latin typeface="Quicksand Bold"/>
                  <a:ea typeface="Quicksand Bold"/>
                  <a:cs typeface="Quicksand Bold"/>
                  <a:sym typeface="Quicksand Bold"/>
                </a:rPr>
                <a:t>Marketing &amp; Growth</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Low brand awareness, weak acquisition</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High CAC + low retention</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Poor feedback loops &amp; funnel optimization</a:t>
              </a:r>
            </a:p>
          </p:txBody>
        </p:sp>
      </p:grpSp>
      <p:grpSp>
        <p:nvGrpSpPr>
          <p:cNvPr id="11" name="Group 11"/>
          <p:cNvGrpSpPr/>
          <p:nvPr/>
        </p:nvGrpSpPr>
        <p:grpSpPr>
          <a:xfrm>
            <a:off x="9365548" y="2673793"/>
            <a:ext cx="7284754" cy="2446171"/>
            <a:chOff x="0" y="0"/>
            <a:chExt cx="9713005" cy="3261561"/>
          </a:xfrm>
        </p:grpSpPr>
        <p:grpSp>
          <p:nvGrpSpPr>
            <p:cNvPr id="12" name="Group 12"/>
            <p:cNvGrpSpPr/>
            <p:nvPr/>
          </p:nvGrpSpPr>
          <p:grpSpPr>
            <a:xfrm>
              <a:off x="0" y="0"/>
              <a:ext cx="9713005" cy="3261561"/>
              <a:chOff x="0" y="0"/>
              <a:chExt cx="1918618" cy="644259"/>
            </a:xfrm>
          </p:grpSpPr>
          <p:sp>
            <p:nvSpPr>
              <p:cNvPr id="13" name="Freeform 13"/>
              <p:cNvSpPr/>
              <p:nvPr/>
            </p:nvSpPr>
            <p:spPr>
              <a:xfrm>
                <a:off x="0" y="0"/>
                <a:ext cx="1918618" cy="644259"/>
              </a:xfrm>
              <a:custGeom>
                <a:avLst/>
                <a:gdLst/>
                <a:ahLst/>
                <a:cxnLst/>
                <a:rect l="l" t="t" r="r" b="b"/>
                <a:pathLst>
                  <a:path w="1918618" h="644259">
                    <a:moveTo>
                      <a:pt x="0" y="0"/>
                    </a:moveTo>
                    <a:lnTo>
                      <a:pt x="1918618" y="0"/>
                    </a:lnTo>
                    <a:lnTo>
                      <a:pt x="1918618" y="644259"/>
                    </a:lnTo>
                    <a:lnTo>
                      <a:pt x="0" y="644259"/>
                    </a:lnTo>
                    <a:close/>
                  </a:path>
                </a:pathLst>
              </a:custGeom>
              <a:solidFill>
                <a:srgbClr val="FFFFFF"/>
              </a:solidFill>
              <a:ln w="19050" cap="sq">
                <a:solidFill>
                  <a:srgbClr val="000000"/>
                </a:solidFill>
                <a:prstDash val="solid"/>
                <a:miter/>
              </a:ln>
            </p:spPr>
            <p:txBody>
              <a:bodyPr/>
              <a:lstStyle/>
              <a:p>
                <a:endParaRPr lang="en-US"/>
              </a:p>
            </p:txBody>
          </p:sp>
          <p:sp>
            <p:nvSpPr>
              <p:cNvPr id="14" name="TextBox 14"/>
              <p:cNvSpPr txBox="1"/>
              <p:nvPr/>
            </p:nvSpPr>
            <p:spPr>
              <a:xfrm>
                <a:off x="0" y="-38100"/>
                <a:ext cx="1918618" cy="68235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311847" y="226606"/>
              <a:ext cx="9089310" cy="2594515"/>
            </a:xfrm>
            <a:prstGeom prst="rect">
              <a:avLst/>
            </a:prstGeom>
          </p:spPr>
          <p:txBody>
            <a:bodyPr lIns="0" tIns="0" rIns="0" bIns="0" rtlCol="0" anchor="t">
              <a:spAutoFit/>
            </a:bodyPr>
            <a:lstStyle/>
            <a:p>
              <a:pPr algn="l">
                <a:lnSpc>
                  <a:spcPts val="3920"/>
                </a:lnSpc>
              </a:pPr>
              <a:r>
                <a:rPr lang="en-US" sz="2800" b="1" spc="0">
                  <a:solidFill>
                    <a:srgbClr val="3A0456"/>
                  </a:solidFill>
                  <a:latin typeface="Quicksand Bold"/>
                  <a:ea typeface="Quicksand Bold"/>
                  <a:cs typeface="Quicksand Bold"/>
                  <a:sym typeface="Quicksand Bold"/>
                </a:rPr>
                <a:t> Legal &amp; Compliance</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Founder/IP ownership issues</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Contract &amp; regulatory risks</a:t>
              </a:r>
            </a:p>
            <a:p>
              <a:pPr marL="604526" lvl="1" indent="-302263" algn="l">
                <a:lnSpc>
                  <a:spcPts val="3920"/>
                </a:lnSpc>
                <a:buFont typeface="Arial"/>
                <a:buChar char="•"/>
              </a:pPr>
              <a:r>
                <a:rPr lang="en-US" sz="2800" b="1" spc="0">
                  <a:solidFill>
                    <a:srgbClr val="3A0456"/>
                  </a:solidFill>
                  <a:latin typeface="Quicksand Bold"/>
                  <a:ea typeface="Quicksand Bold"/>
                  <a:cs typeface="Quicksand Bold"/>
                  <a:sym typeface="Quicksand Bold"/>
                </a:rPr>
                <a:t>Data protection non-compliance</a:t>
              </a:r>
            </a:p>
          </p:txBody>
        </p:sp>
      </p:grpSp>
      <p:grpSp>
        <p:nvGrpSpPr>
          <p:cNvPr id="16" name="Group 16"/>
          <p:cNvGrpSpPr/>
          <p:nvPr/>
        </p:nvGrpSpPr>
        <p:grpSpPr>
          <a:xfrm>
            <a:off x="6061361" y="6098307"/>
            <a:ext cx="7906090" cy="2446171"/>
            <a:chOff x="0" y="0"/>
            <a:chExt cx="10541453" cy="3261561"/>
          </a:xfrm>
        </p:grpSpPr>
        <p:grpSp>
          <p:nvGrpSpPr>
            <p:cNvPr id="17" name="Group 17"/>
            <p:cNvGrpSpPr/>
            <p:nvPr/>
          </p:nvGrpSpPr>
          <p:grpSpPr>
            <a:xfrm>
              <a:off x="0" y="0"/>
              <a:ext cx="10541453" cy="3261561"/>
              <a:chOff x="0" y="0"/>
              <a:chExt cx="2082262" cy="644259"/>
            </a:xfrm>
          </p:grpSpPr>
          <p:sp>
            <p:nvSpPr>
              <p:cNvPr id="18" name="Freeform 18"/>
              <p:cNvSpPr/>
              <p:nvPr/>
            </p:nvSpPr>
            <p:spPr>
              <a:xfrm>
                <a:off x="0" y="0"/>
                <a:ext cx="2082262" cy="644259"/>
              </a:xfrm>
              <a:custGeom>
                <a:avLst/>
                <a:gdLst/>
                <a:ahLst/>
                <a:cxnLst/>
                <a:rect l="l" t="t" r="r" b="b"/>
                <a:pathLst>
                  <a:path w="2082262" h="644259">
                    <a:moveTo>
                      <a:pt x="0" y="0"/>
                    </a:moveTo>
                    <a:lnTo>
                      <a:pt x="2082262" y="0"/>
                    </a:lnTo>
                    <a:lnTo>
                      <a:pt x="2082262" y="644259"/>
                    </a:lnTo>
                    <a:lnTo>
                      <a:pt x="0" y="644259"/>
                    </a:lnTo>
                    <a:close/>
                  </a:path>
                </a:pathLst>
              </a:custGeom>
              <a:solidFill>
                <a:srgbClr val="FFFFFF"/>
              </a:solidFill>
              <a:ln w="19050" cap="sq">
                <a:solidFill>
                  <a:srgbClr val="000000"/>
                </a:solidFill>
                <a:prstDash val="solid"/>
                <a:miter/>
              </a:ln>
            </p:spPr>
            <p:txBody>
              <a:bodyPr/>
              <a:lstStyle/>
              <a:p>
                <a:endParaRPr lang="en-US"/>
              </a:p>
            </p:txBody>
          </p:sp>
          <p:sp>
            <p:nvSpPr>
              <p:cNvPr id="19" name="TextBox 19"/>
              <p:cNvSpPr txBox="1"/>
              <p:nvPr/>
            </p:nvSpPr>
            <p:spPr>
              <a:xfrm>
                <a:off x="0" y="-38100"/>
                <a:ext cx="2082262" cy="682359"/>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338446" y="226606"/>
              <a:ext cx="9864562" cy="2594515"/>
            </a:xfrm>
            <a:prstGeom prst="rect">
              <a:avLst/>
            </a:prstGeom>
          </p:spPr>
          <p:txBody>
            <a:bodyPr lIns="0" tIns="0" rIns="0" bIns="0" rtlCol="0" anchor="t">
              <a:spAutoFit/>
            </a:bodyPr>
            <a:lstStyle/>
            <a:p>
              <a:pPr algn="l">
                <a:lnSpc>
                  <a:spcPts val="3920"/>
                </a:lnSpc>
              </a:pPr>
              <a:r>
                <a:rPr lang="en-US" sz="2800" b="1">
                  <a:solidFill>
                    <a:srgbClr val="3A0456"/>
                  </a:solidFill>
                  <a:latin typeface="Quicksand Bold"/>
                  <a:ea typeface="Quicksand Bold"/>
                  <a:cs typeface="Quicksand Bold"/>
                  <a:sym typeface="Quicksand Bold"/>
                </a:rPr>
                <a:t>Customer, Partner &amp; External</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Weak support &amp; feedback collection</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Unreliable partners/suppliers</a:t>
              </a:r>
            </a:p>
            <a:p>
              <a:pPr marL="604526" lvl="1" indent="-302263" algn="l">
                <a:lnSpc>
                  <a:spcPts val="3920"/>
                </a:lnSpc>
                <a:buFont typeface="Arial"/>
                <a:buChar char="•"/>
              </a:pPr>
              <a:r>
                <a:rPr lang="en-US" sz="2800" b="1">
                  <a:solidFill>
                    <a:srgbClr val="3A0456"/>
                  </a:solidFill>
                  <a:latin typeface="Quicksand Bold"/>
                  <a:ea typeface="Quicksand Bold"/>
                  <a:cs typeface="Quicksand Bold"/>
                  <a:sym typeface="Quicksand Bold"/>
                </a:rPr>
                <a:t>Market/economic or tech trend shifts</a:t>
              </a:r>
            </a:p>
          </p:txBody>
        </p:sp>
      </p:grpSp>
      <p:sp>
        <p:nvSpPr>
          <p:cNvPr id="21" name="Freeform 21"/>
          <p:cNvSpPr/>
          <p:nvPr/>
        </p:nvSpPr>
        <p:spPr>
          <a:xfrm>
            <a:off x="14903298" y="6501387"/>
            <a:ext cx="4136161" cy="4086182"/>
          </a:xfrm>
          <a:custGeom>
            <a:avLst/>
            <a:gdLst/>
            <a:ahLst/>
            <a:cxnLst/>
            <a:rect l="l" t="t" r="r" b="b"/>
            <a:pathLst>
              <a:path w="4136161" h="4086182">
                <a:moveTo>
                  <a:pt x="0" y="0"/>
                </a:moveTo>
                <a:lnTo>
                  <a:pt x="4136161" y="0"/>
                </a:lnTo>
                <a:lnTo>
                  <a:pt x="4136161" y="4086183"/>
                </a:lnTo>
                <a:lnTo>
                  <a:pt x="0" y="4086183"/>
                </a:lnTo>
                <a:lnTo>
                  <a:pt x="0" y="0"/>
                </a:lnTo>
                <a:close/>
              </a:path>
            </a:pathLst>
          </a:custGeom>
          <a:blipFill>
            <a:blip r:embed="rId4"/>
            <a:stretch>
              <a:fillRect/>
            </a:stretch>
          </a:blipFill>
        </p:spPr>
        <p:txBody>
          <a:bodyPr/>
          <a:lstStyle/>
          <a:p>
            <a:endParaRPr lang="en-US"/>
          </a:p>
        </p:txBody>
      </p:sp>
      <p:sp>
        <p:nvSpPr>
          <p:cNvPr id="22" name="TextBox 22"/>
          <p:cNvSpPr txBox="1"/>
          <p:nvPr/>
        </p:nvSpPr>
        <p:spPr>
          <a:xfrm>
            <a:off x="7522495" y="1043939"/>
            <a:ext cx="1293723" cy="651511"/>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extLst>
      <p:ext uri="{BB962C8B-B14F-4D97-AF65-F5344CB8AC3E}">
        <p14:creationId xmlns:p14="http://schemas.microsoft.com/office/powerpoint/2010/main" val="3207213039"/>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0" y="8106491"/>
            <a:ext cx="17814623" cy="6083545"/>
          </a:xfrm>
          <a:custGeom>
            <a:avLst/>
            <a:gdLst/>
            <a:ahLst/>
            <a:cxnLst/>
            <a:rect l="l" t="t" r="r" b="b"/>
            <a:pathLst>
              <a:path w="17814623" h="6083545">
                <a:moveTo>
                  <a:pt x="0" y="0"/>
                </a:moveTo>
                <a:lnTo>
                  <a:pt x="17814623" y="0"/>
                </a:lnTo>
                <a:lnTo>
                  <a:pt x="17814623" y="6083545"/>
                </a:lnTo>
                <a:lnTo>
                  <a:pt x="0" y="6083545"/>
                </a:lnTo>
                <a:lnTo>
                  <a:pt x="0" y="0"/>
                </a:lnTo>
                <a:close/>
              </a:path>
            </a:pathLst>
          </a:custGeom>
          <a:blipFill>
            <a:blip r:embed="rId3">
              <a:alphaModFix amt="71000"/>
            </a:blip>
            <a:stretch>
              <a:fillRect l="-19500" r="-26591"/>
            </a:stretch>
          </a:blipFill>
        </p:spPr>
        <p:txBody>
          <a:bodyPr/>
          <a:lstStyle/>
          <a:p>
            <a:endParaRPr lang="en-US"/>
          </a:p>
        </p:txBody>
      </p:sp>
      <p:sp>
        <p:nvSpPr>
          <p:cNvPr id="4" name="Freeform 4"/>
          <p:cNvSpPr/>
          <p:nvPr/>
        </p:nvSpPr>
        <p:spPr>
          <a:xfrm flipH="1">
            <a:off x="-3633127" y="6738098"/>
            <a:ext cx="6327413" cy="6250956"/>
          </a:xfrm>
          <a:custGeom>
            <a:avLst/>
            <a:gdLst/>
            <a:ahLst/>
            <a:cxnLst/>
            <a:rect l="l" t="t" r="r" b="b"/>
            <a:pathLst>
              <a:path w="6327413" h="6250956">
                <a:moveTo>
                  <a:pt x="6327413" y="0"/>
                </a:moveTo>
                <a:lnTo>
                  <a:pt x="0" y="0"/>
                </a:lnTo>
                <a:lnTo>
                  <a:pt x="0" y="6250956"/>
                </a:lnTo>
                <a:lnTo>
                  <a:pt x="6327413" y="6250956"/>
                </a:lnTo>
                <a:lnTo>
                  <a:pt x="6327413" y="0"/>
                </a:lnTo>
                <a:close/>
              </a:path>
            </a:pathLst>
          </a:custGeom>
          <a:blipFill>
            <a:blip r:embed="rId4"/>
            <a:stretch>
              <a:fillRect/>
            </a:stretch>
          </a:blipFill>
        </p:spPr>
        <p:txBody>
          <a:bodyPr/>
          <a:lstStyle/>
          <a:p>
            <a:endParaRPr lang="en-US"/>
          </a:p>
        </p:txBody>
      </p:sp>
      <p:sp>
        <p:nvSpPr>
          <p:cNvPr id="5" name="TextBox 5"/>
          <p:cNvSpPr txBox="1"/>
          <p:nvPr/>
        </p:nvSpPr>
        <p:spPr>
          <a:xfrm>
            <a:off x="310496" y="95338"/>
            <a:ext cx="15348732" cy="1257234"/>
          </a:xfrm>
          <a:prstGeom prst="rect">
            <a:avLst/>
          </a:prstGeom>
        </p:spPr>
        <p:txBody>
          <a:bodyPr lIns="0" tIns="0" rIns="0" bIns="0" rtlCol="0" anchor="t">
            <a:spAutoFit/>
          </a:bodyPr>
          <a:lstStyle/>
          <a:p>
            <a:pPr algn="l">
              <a:lnSpc>
                <a:spcPts val="9360"/>
              </a:lnSpc>
            </a:pPr>
            <a:r>
              <a:rPr lang="en-US" sz="7800" b="1" spc="-117">
                <a:solidFill>
                  <a:srgbClr val="E5CDFC"/>
                </a:solidFill>
                <a:latin typeface="Poppins Bold"/>
                <a:ea typeface="Poppins Bold"/>
                <a:cs typeface="Poppins Bold"/>
                <a:sym typeface="Poppins Bold"/>
              </a:rPr>
              <a:t>MARKET FEASIBILITY STUDY</a:t>
            </a:r>
          </a:p>
        </p:txBody>
      </p:sp>
      <p:sp>
        <p:nvSpPr>
          <p:cNvPr id="6" name="TextBox 6"/>
          <p:cNvSpPr txBox="1"/>
          <p:nvPr/>
        </p:nvSpPr>
        <p:spPr>
          <a:xfrm>
            <a:off x="1627873" y="1357525"/>
            <a:ext cx="16380480" cy="7900775"/>
          </a:xfrm>
          <a:prstGeom prst="rect">
            <a:avLst/>
          </a:prstGeom>
        </p:spPr>
        <p:txBody>
          <a:bodyPr lIns="0" tIns="0" rIns="0" bIns="0" rtlCol="0" anchor="t">
            <a:spAutoFit/>
          </a:bodyPr>
          <a:lstStyle/>
          <a:p>
            <a:pPr algn="l">
              <a:lnSpc>
                <a:spcPts val="3920"/>
              </a:lnSpc>
            </a:pPr>
            <a:r>
              <a:rPr lang="en-US" sz="2800" b="1">
                <a:solidFill>
                  <a:srgbClr val="FFFFFF"/>
                </a:solidFill>
                <a:latin typeface="Quicksand Bold"/>
                <a:ea typeface="Quicksand Bold"/>
                <a:cs typeface="Quicksand Bold"/>
                <a:sym typeface="Quicksand Bold"/>
              </a:rPr>
              <a:t>Target Market</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Readers: students, dyslexic/visual learners, general readers, VR owners</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Creators: authors, publishers, visual artists</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Clear earlyvangelists with strong need + high willingness to try new formats</a:t>
            </a:r>
          </a:p>
          <a:p>
            <a:pPr algn="l">
              <a:lnSpc>
                <a:spcPts val="3920"/>
              </a:lnSpc>
            </a:pPr>
            <a:endParaRPr lang="en-US" sz="2800" b="1">
              <a:solidFill>
                <a:srgbClr val="FFFFFF"/>
              </a:solidFill>
              <a:latin typeface="Quicksand Bold"/>
              <a:ea typeface="Quicksand Bold"/>
              <a:cs typeface="Quicksand Bold"/>
              <a:sym typeface="Quicksand Bold"/>
            </a:endParaRPr>
          </a:p>
          <a:p>
            <a:pPr algn="l">
              <a:lnSpc>
                <a:spcPts val="3920"/>
              </a:lnSpc>
            </a:pPr>
            <a:r>
              <a:rPr lang="en-US" sz="2800" b="1">
                <a:solidFill>
                  <a:srgbClr val="FFFFFF"/>
                </a:solidFill>
                <a:latin typeface="Quicksand Bold"/>
                <a:ea typeface="Quicksand Bold"/>
                <a:cs typeface="Quicksand Bold"/>
                <a:sym typeface="Quicksand Bold"/>
              </a:rPr>
              <a:t>Demand Evidence</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Survey + landing page show strong interest &amp; willingness to pay</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Qatar/MENA: high literacy, rising VR adoption, fast-growing e-learning market</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Global trends: immersive learning, digital entertainment, multimedia reading</a:t>
            </a:r>
          </a:p>
          <a:p>
            <a:pPr algn="l">
              <a:lnSpc>
                <a:spcPts val="3920"/>
              </a:lnSpc>
            </a:pPr>
            <a:endParaRPr lang="en-US" sz="2800" b="1">
              <a:solidFill>
                <a:srgbClr val="FFFFFF"/>
              </a:solidFill>
              <a:latin typeface="Quicksand Bold"/>
              <a:ea typeface="Quicksand Bold"/>
              <a:cs typeface="Quicksand Bold"/>
              <a:sym typeface="Quicksand Bold"/>
            </a:endParaRPr>
          </a:p>
          <a:p>
            <a:pPr algn="l">
              <a:lnSpc>
                <a:spcPts val="3920"/>
              </a:lnSpc>
            </a:pPr>
            <a:r>
              <a:rPr lang="en-US" sz="2800" b="1">
                <a:solidFill>
                  <a:srgbClr val="FFFFFF"/>
                </a:solidFill>
                <a:latin typeface="Quicksand Bold"/>
                <a:ea typeface="Quicksand Bold"/>
                <a:cs typeface="Quicksand Bold"/>
                <a:sym typeface="Quicksand Bold"/>
              </a:rPr>
              <a:t>Competitive Landscape</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Direct: Audible, Storytel</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Indirect: Netflix, Kindle, YouTube learning</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Gap: No VR-first videobook platform in MENA → strong first-mover advantage</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Differentiation: VR immersion, AI recommendations, reader–creator ecosystem</a:t>
            </a:r>
          </a:p>
          <a:p>
            <a:pPr algn="l">
              <a:lnSpc>
                <a:spcPts val="3920"/>
              </a:lnSpc>
            </a:pPr>
            <a:endParaRPr lang="en-US" sz="2800" b="1">
              <a:solidFill>
                <a:srgbClr val="FFFFFF"/>
              </a:solidFill>
              <a:latin typeface="Quicksand Bold"/>
              <a:ea typeface="Quicksand Bold"/>
              <a:cs typeface="Quicksand Bold"/>
              <a:sym typeface="Quicksand Bold"/>
            </a:endParaRPr>
          </a:p>
        </p:txBody>
      </p:sp>
    </p:spTree>
    <p:extLst>
      <p:ext uri="{BB962C8B-B14F-4D97-AF65-F5344CB8AC3E}">
        <p14:creationId xmlns:p14="http://schemas.microsoft.com/office/powerpoint/2010/main" val="2306307946"/>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0" y="8106491"/>
            <a:ext cx="17814623" cy="6083545"/>
          </a:xfrm>
          <a:custGeom>
            <a:avLst/>
            <a:gdLst/>
            <a:ahLst/>
            <a:cxnLst/>
            <a:rect l="l" t="t" r="r" b="b"/>
            <a:pathLst>
              <a:path w="17814623" h="6083545">
                <a:moveTo>
                  <a:pt x="0" y="0"/>
                </a:moveTo>
                <a:lnTo>
                  <a:pt x="17814623" y="0"/>
                </a:lnTo>
                <a:lnTo>
                  <a:pt x="17814623" y="6083545"/>
                </a:lnTo>
                <a:lnTo>
                  <a:pt x="0" y="6083545"/>
                </a:lnTo>
                <a:lnTo>
                  <a:pt x="0" y="0"/>
                </a:lnTo>
                <a:close/>
              </a:path>
            </a:pathLst>
          </a:custGeom>
          <a:blipFill>
            <a:blip r:embed="rId3">
              <a:alphaModFix amt="71000"/>
            </a:blip>
            <a:stretch>
              <a:fillRect l="-19500" r="-26591"/>
            </a:stretch>
          </a:blipFill>
        </p:spPr>
        <p:txBody>
          <a:bodyPr/>
          <a:lstStyle/>
          <a:p>
            <a:endParaRPr lang="en-US"/>
          </a:p>
        </p:txBody>
      </p:sp>
      <p:sp>
        <p:nvSpPr>
          <p:cNvPr id="4" name="Freeform 4"/>
          <p:cNvSpPr/>
          <p:nvPr/>
        </p:nvSpPr>
        <p:spPr>
          <a:xfrm flipH="1">
            <a:off x="-3633127" y="6738098"/>
            <a:ext cx="6327413" cy="6250956"/>
          </a:xfrm>
          <a:custGeom>
            <a:avLst/>
            <a:gdLst/>
            <a:ahLst/>
            <a:cxnLst/>
            <a:rect l="l" t="t" r="r" b="b"/>
            <a:pathLst>
              <a:path w="6327413" h="6250956">
                <a:moveTo>
                  <a:pt x="6327413" y="0"/>
                </a:moveTo>
                <a:lnTo>
                  <a:pt x="0" y="0"/>
                </a:lnTo>
                <a:lnTo>
                  <a:pt x="0" y="6250956"/>
                </a:lnTo>
                <a:lnTo>
                  <a:pt x="6327413" y="6250956"/>
                </a:lnTo>
                <a:lnTo>
                  <a:pt x="6327413" y="0"/>
                </a:lnTo>
                <a:close/>
              </a:path>
            </a:pathLst>
          </a:custGeom>
          <a:blipFill>
            <a:blip r:embed="rId4"/>
            <a:stretch>
              <a:fillRect/>
            </a:stretch>
          </a:blipFill>
        </p:spPr>
        <p:txBody>
          <a:bodyPr/>
          <a:lstStyle/>
          <a:p>
            <a:endParaRPr lang="en-US"/>
          </a:p>
        </p:txBody>
      </p:sp>
      <p:sp>
        <p:nvSpPr>
          <p:cNvPr id="5" name="TextBox 5"/>
          <p:cNvSpPr txBox="1"/>
          <p:nvPr/>
        </p:nvSpPr>
        <p:spPr>
          <a:xfrm>
            <a:off x="310496" y="95338"/>
            <a:ext cx="15348732" cy="1257234"/>
          </a:xfrm>
          <a:prstGeom prst="rect">
            <a:avLst/>
          </a:prstGeom>
        </p:spPr>
        <p:txBody>
          <a:bodyPr lIns="0" tIns="0" rIns="0" bIns="0" rtlCol="0" anchor="t">
            <a:spAutoFit/>
          </a:bodyPr>
          <a:lstStyle/>
          <a:p>
            <a:pPr algn="l">
              <a:lnSpc>
                <a:spcPts val="9360"/>
              </a:lnSpc>
            </a:pPr>
            <a:r>
              <a:rPr lang="en-US" sz="7800" b="1" spc="-117">
                <a:solidFill>
                  <a:srgbClr val="E5CDFC"/>
                </a:solidFill>
                <a:latin typeface="Poppins Bold"/>
                <a:ea typeface="Poppins Bold"/>
                <a:cs typeface="Poppins Bold"/>
                <a:sym typeface="Poppins Bold"/>
              </a:rPr>
              <a:t>MARKET FEASIBILITY STUDY</a:t>
            </a:r>
          </a:p>
        </p:txBody>
      </p:sp>
      <p:sp>
        <p:nvSpPr>
          <p:cNvPr id="6" name="TextBox 6"/>
          <p:cNvSpPr txBox="1"/>
          <p:nvPr/>
        </p:nvSpPr>
        <p:spPr>
          <a:xfrm>
            <a:off x="1608500" y="1304947"/>
            <a:ext cx="16380480" cy="7900775"/>
          </a:xfrm>
          <a:prstGeom prst="rect">
            <a:avLst/>
          </a:prstGeom>
        </p:spPr>
        <p:txBody>
          <a:bodyPr lIns="0" tIns="0" rIns="0" bIns="0" rtlCol="0" anchor="t">
            <a:spAutoFit/>
          </a:bodyPr>
          <a:lstStyle/>
          <a:p>
            <a:pPr algn="l">
              <a:lnSpc>
                <a:spcPts val="3920"/>
              </a:lnSpc>
            </a:pPr>
            <a:r>
              <a:rPr lang="en-US" sz="2800" b="1">
                <a:solidFill>
                  <a:srgbClr val="FFFFFF"/>
                </a:solidFill>
                <a:latin typeface="Quicksand Bold"/>
                <a:ea typeface="Quicksand Bold"/>
                <a:cs typeface="Quicksand Bold"/>
                <a:sym typeface="Quicksand Bold"/>
              </a:rPr>
              <a:t>Customer Insights</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Earlyvangelists: dyslexic readers, students, VR users, authors</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Validation tools: landing page MVP, mock sales, Wizard-of-Oz tests, A/B testing, focus groups</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Strong evidence of real market need before full development</a:t>
            </a:r>
          </a:p>
          <a:p>
            <a:pPr algn="l">
              <a:lnSpc>
                <a:spcPts val="3920"/>
              </a:lnSpc>
            </a:pPr>
            <a:endParaRPr lang="en-US" sz="2800" b="1">
              <a:solidFill>
                <a:srgbClr val="FFFFFF"/>
              </a:solidFill>
              <a:latin typeface="Quicksand Bold"/>
              <a:ea typeface="Quicksand Bold"/>
              <a:cs typeface="Quicksand Bold"/>
              <a:sym typeface="Quicksand Bold"/>
            </a:endParaRPr>
          </a:p>
          <a:p>
            <a:pPr algn="l">
              <a:lnSpc>
                <a:spcPts val="3920"/>
              </a:lnSpc>
            </a:pPr>
            <a:r>
              <a:rPr lang="en-US" sz="2800" b="1">
                <a:solidFill>
                  <a:srgbClr val="FFFFFF"/>
                </a:solidFill>
                <a:latin typeface="Quicksand Bold"/>
                <a:ea typeface="Quicksand Bold"/>
                <a:cs typeface="Quicksand Bold"/>
                <a:sym typeface="Quicksand Bold"/>
              </a:rPr>
              <a:t>Regulatory Feasibility (Qatar)</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Manageable copyright &amp; publishing licensing</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Standard content compliance for minors</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Qatar favors tech/creative startups; easy registration via “Startup Qatar”</a:t>
            </a:r>
          </a:p>
          <a:p>
            <a:pPr algn="l">
              <a:lnSpc>
                <a:spcPts val="3920"/>
              </a:lnSpc>
            </a:pPr>
            <a:endParaRPr lang="en-US" sz="2800" b="1">
              <a:solidFill>
                <a:srgbClr val="FFFFFF"/>
              </a:solidFill>
              <a:latin typeface="Quicksand Bold"/>
              <a:ea typeface="Quicksand Bold"/>
              <a:cs typeface="Quicksand Bold"/>
              <a:sym typeface="Quicksand Bold"/>
            </a:endParaRPr>
          </a:p>
          <a:p>
            <a:pPr algn="l">
              <a:lnSpc>
                <a:spcPts val="3920"/>
              </a:lnSpc>
            </a:pPr>
            <a:r>
              <a:rPr lang="en-US" sz="2800" b="1">
                <a:solidFill>
                  <a:srgbClr val="FFFFFF"/>
                </a:solidFill>
                <a:latin typeface="Quicksand Bold"/>
                <a:ea typeface="Quicksand Bold"/>
                <a:cs typeface="Quicksand Bold"/>
                <a:sym typeface="Quicksand Bold"/>
              </a:rPr>
              <a:t>Financial Feasibility</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Revenue: subscriptions, per-book sales, premium tiers, creator revenue share</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Costs: VR app development, AI engine, cloud streaming, marketing</a:t>
            </a:r>
          </a:p>
          <a:p>
            <a:pPr marL="604526" lvl="1" indent="-302263" algn="l">
              <a:lnSpc>
                <a:spcPts val="3920"/>
              </a:lnSpc>
              <a:buFont typeface="Arial"/>
              <a:buChar char="•"/>
            </a:pPr>
            <a:r>
              <a:rPr lang="en-US" sz="2800" b="1">
                <a:solidFill>
                  <a:srgbClr val="FFFFFF"/>
                </a:solidFill>
                <a:latin typeface="Quicksand Bold"/>
                <a:ea typeface="Quicksand Bold"/>
                <a:cs typeface="Quicksand Bold"/>
                <a:sym typeface="Quicksand Bold"/>
              </a:rPr>
              <a:t>Strong funding access: QDB, QSTP, Mada (assistive tech), Tamkeen, MCIT, YEC</a:t>
            </a:r>
          </a:p>
          <a:p>
            <a:pPr algn="l">
              <a:lnSpc>
                <a:spcPts val="3920"/>
              </a:lnSpc>
            </a:pPr>
            <a:endParaRPr lang="en-US" sz="2800" b="1">
              <a:solidFill>
                <a:srgbClr val="FFFFFF"/>
              </a:solidFill>
              <a:latin typeface="Quicksand Bold"/>
              <a:ea typeface="Quicksand Bold"/>
              <a:cs typeface="Quicksand Bold"/>
              <a:sym typeface="Quicksand Bold"/>
            </a:endParaRPr>
          </a:p>
        </p:txBody>
      </p:sp>
      <p:sp>
        <p:nvSpPr>
          <p:cNvPr id="7" name="TextBox 7"/>
          <p:cNvSpPr txBox="1"/>
          <p:nvPr/>
        </p:nvSpPr>
        <p:spPr>
          <a:xfrm>
            <a:off x="13315092" y="650557"/>
            <a:ext cx="1293723" cy="651511"/>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extLst>
      <p:ext uri="{BB962C8B-B14F-4D97-AF65-F5344CB8AC3E}">
        <p14:creationId xmlns:p14="http://schemas.microsoft.com/office/powerpoint/2010/main" val="3370147304"/>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0" y="8106491"/>
            <a:ext cx="17814623" cy="6083545"/>
          </a:xfrm>
          <a:custGeom>
            <a:avLst/>
            <a:gdLst/>
            <a:ahLst/>
            <a:cxnLst/>
            <a:rect l="l" t="t" r="r" b="b"/>
            <a:pathLst>
              <a:path w="17814623" h="6083545">
                <a:moveTo>
                  <a:pt x="0" y="0"/>
                </a:moveTo>
                <a:lnTo>
                  <a:pt x="17814623" y="0"/>
                </a:lnTo>
                <a:lnTo>
                  <a:pt x="17814623" y="6083545"/>
                </a:lnTo>
                <a:lnTo>
                  <a:pt x="0" y="6083545"/>
                </a:lnTo>
                <a:lnTo>
                  <a:pt x="0" y="0"/>
                </a:lnTo>
                <a:close/>
              </a:path>
            </a:pathLst>
          </a:custGeom>
          <a:blipFill>
            <a:blip r:embed="rId3">
              <a:alphaModFix amt="71000"/>
            </a:blip>
            <a:stretch>
              <a:fillRect l="-19500" r="-26591"/>
            </a:stretch>
          </a:blipFill>
        </p:spPr>
        <p:txBody>
          <a:bodyPr/>
          <a:lstStyle/>
          <a:p>
            <a:endParaRPr lang="en-US"/>
          </a:p>
        </p:txBody>
      </p:sp>
      <p:sp>
        <p:nvSpPr>
          <p:cNvPr id="4" name="Freeform 4"/>
          <p:cNvSpPr/>
          <p:nvPr/>
        </p:nvSpPr>
        <p:spPr>
          <a:xfrm flipH="1">
            <a:off x="-3633127" y="6738098"/>
            <a:ext cx="6327413" cy="6250956"/>
          </a:xfrm>
          <a:custGeom>
            <a:avLst/>
            <a:gdLst/>
            <a:ahLst/>
            <a:cxnLst/>
            <a:rect l="l" t="t" r="r" b="b"/>
            <a:pathLst>
              <a:path w="6327413" h="6250956">
                <a:moveTo>
                  <a:pt x="6327413" y="0"/>
                </a:moveTo>
                <a:lnTo>
                  <a:pt x="0" y="0"/>
                </a:lnTo>
                <a:lnTo>
                  <a:pt x="0" y="6250956"/>
                </a:lnTo>
                <a:lnTo>
                  <a:pt x="6327413" y="6250956"/>
                </a:lnTo>
                <a:lnTo>
                  <a:pt x="6327413" y="0"/>
                </a:lnTo>
                <a:close/>
              </a:path>
            </a:pathLst>
          </a:custGeom>
          <a:blipFill>
            <a:blip r:embed="rId4"/>
            <a:stretch>
              <a:fillRect/>
            </a:stretch>
          </a:blipFill>
        </p:spPr>
        <p:txBody>
          <a:bodyPr/>
          <a:lstStyle/>
          <a:p>
            <a:endParaRPr lang="en-US"/>
          </a:p>
        </p:txBody>
      </p:sp>
      <p:sp>
        <p:nvSpPr>
          <p:cNvPr id="5" name="TextBox 5"/>
          <p:cNvSpPr txBox="1"/>
          <p:nvPr/>
        </p:nvSpPr>
        <p:spPr>
          <a:xfrm>
            <a:off x="310496" y="95338"/>
            <a:ext cx="15348732" cy="1257234"/>
          </a:xfrm>
          <a:prstGeom prst="rect">
            <a:avLst/>
          </a:prstGeom>
        </p:spPr>
        <p:txBody>
          <a:bodyPr lIns="0" tIns="0" rIns="0" bIns="0" rtlCol="0" anchor="t">
            <a:spAutoFit/>
          </a:bodyPr>
          <a:lstStyle/>
          <a:p>
            <a:pPr algn="l">
              <a:lnSpc>
                <a:spcPts val="9360"/>
              </a:lnSpc>
            </a:pPr>
            <a:r>
              <a:rPr lang="en-US" sz="7800" b="1" spc="-117">
                <a:solidFill>
                  <a:srgbClr val="E5CDFC"/>
                </a:solidFill>
                <a:latin typeface="Poppins Bold"/>
                <a:ea typeface="Poppins Bold"/>
                <a:cs typeface="Poppins Bold"/>
                <a:sym typeface="Poppins Bold"/>
              </a:rPr>
              <a:t>MARKET FEASIBILITY STUDY</a:t>
            </a:r>
          </a:p>
        </p:txBody>
      </p:sp>
      <p:sp>
        <p:nvSpPr>
          <p:cNvPr id="6" name="TextBox 6"/>
          <p:cNvSpPr txBox="1"/>
          <p:nvPr/>
        </p:nvSpPr>
        <p:spPr>
          <a:xfrm>
            <a:off x="1028700" y="1822516"/>
            <a:ext cx="7819685" cy="1736989"/>
          </a:xfrm>
          <a:prstGeom prst="rect">
            <a:avLst/>
          </a:prstGeom>
        </p:spPr>
        <p:txBody>
          <a:bodyPr lIns="0" tIns="0" rIns="0" bIns="0" rtlCol="0" anchor="t">
            <a:spAutoFit/>
          </a:bodyPr>
          <a:lstStyle/>
          <a:p>
            <a:pPr algn="l">
              <a:lnSpc>
                <a:spcPts val="3500"/>
              </a:lnSpc>
            </a:pPr>
            <a:r>
              <a:rPr lang="en-US" sz="2500" b="1">
                <a:solidFill>
                  <a:srgbClr val="FFFFFF"/>
                </a:solidFill>
                <a:latin typeface="Quicksand Bold"/>
                <a:ea typeface="Quicksand Bold"/>
                <a:cs typeface="Quicksand Bold"/>
                <a:sym typeface="Quicksand Bold"/>
              </a:rPr>
              <a:t>Strengths</a:t>
            </a:r>
          </a:p>
          <a:p>
            <a:pPr marL="539758" lvl="1" indent="-269879" algn="l">
              <a:lnSpc>
                <a:spcPts val="3500"/>
              </a:lnSpc>
              <a:buFont typeface="Arial"/>
              <a:buChar char="•"/>
            </a:pPr>
            <a:r>
              <a:rPr lang="en-US" sz="2500" b="1">
                <a:solidFill>
                  <a:srgbClr val="FFFFFF"/>
                </a:solidFill>
                <a:latin typeface="Quicksand Bold"/>
                <a:ea typeface="Quicksand Bold"/>
                <a:cs typeface="Quicksand Bold"/>
                <a:sym typeface="Quicksand Bold"/>
              </a:rPr>
              <a:t>First VR videobook platform in the region</a:t>
            </a:r>
          </a:p>
          <a:p>
            <a:pPr marL="539758" lvl="1" indent="-269879" algn="l">
              <a:lnSpc>
                <a:spcPts val="3500"/>
              </a:lnSpc>
              <a:buFont typeface="Arial"/>
              <a:buChar char="•"/>
            </a:pPr>
            <a:r>
              <a:rPr lang="en-US" sz="2500" b="1">
                <a:solidFill>
                  <a:srgbClr val="FFFFFF"/>
                </a:solidFill>
                <a:latin typeface="Quicksand Bold"/>
                <a:ea typeface="Quicksand Bold"/>
                <a:cs typeface="Quicksand Bold"/>
                <a:sym typeface="Quicksand Bold"/>
              </a:rPr>
              <a:t>Multiple revenue streams; high societal impact</a:t>
            </a:r>
          </a:p>
          <a:p>
            <a:pPr marL="539758" lvl="1" indent="-269879" algn="l">
              <a:lnSpc>
                <a:spcPts val="3500"/>
              </a:lnSpc>
              <a:buFont typeface="Arial"/>
              <a:buChar char="•"/>
            </a:pPr>
            <a:r>
              <a:rPr lang="en-US" sz="2500" b="1">
                <a:solidFill>
                  <a:srgbClr val="FFFFFF"/>
                </a:solidFill>
                <a:latin typeface="Quicksand Bold"/>
                <a:ea typeface="Quicksand Bold"/>
                <a:cs typeface="Quicksand Bold"/>
                <a:sym typeface="Quicksand Bold"/>
              </a:rPr>
              <a:t>Strong alignment with digital learning trends</a:t>
            </a:r>
          </a:p>
        </p:txBody>
      </p:sp>
      <p:sp>
        <p:nvSpPr>
          <p:cNvPr id="7" name="TextBox 7"/>
          <p:cNvSpPr txBox="1"/>
          <p:nvPr/>
        </p:nvSpPr>
        <p:spPr>
          <a:xfrm>
            <a:off x="13315092" y="650557"/>
            <a:ext cx="1293723" cy="651511"/>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
        <p:nvSpPr>
          <p:cNvPr id="8" name="TextBox 8"/>
          <p:cNvSpPr txBox="1"/>
          <p:nvPr/>
        </p:nvSpPr>
        <p:spPr>
          <a:xfrm>
            <a:off x="9144000" y="2260732"/>
            <a:ext cx="8902493" cy="1298773"/>
          </a:xfrm>
          <a:prstGeom prst="rect">
            <a:avLst/>
          </a:prstGeom>
        </p:spPr>
        <p:txBody>
          <a:bodyPr lIns="0" tIns="0" rIns="0" bIns="0" rtlCol="0" anchor="t">
            <a:spAutoFit/>
          </a:bodyPr>
          <a:lstStyle/>
          <a:p>
            <a:pPr algn="l">
              <a:lnSpc>
                <a:spcPts val="3500"/>
              </a:lnSpc>
            </a:pPr>
            <a:r>
              <a:rPr lang="en-US" sz="2500" b="1">
                <a:solidFill>
                  <a:srgbClr val="FFFFFF"/>
                </a:solidFill>
                <a:latin typeface="Quicksand Bold"/>
                <a:ea typeface="Quicksand Bold"/>
                <a:cs typeface="Quicksand Bold"/>
                <a:sym typeface="Quicksand Bold"/>
              </a:rPr>
              <a:t>Weaknesses</a:t>
            </a:r>
          </a:p>
          <a:p>
            <a:pPr marL="539758" lvl="1" indent="-269879" algn="l">
              <a:lnSpc>
                <a:spcPts val="3500"/>
              </a:lnSpc>
              <a:buFont typeface="Arial"/>
              <a:buChar char="•"/>
            </a:pPr>
            <a:r>
              <a:rPr lang="en-US" sz="2500" b="1">
                <a:solidFill>
                  <a:srgbClr val="FFFFFF"/>
                </a:solidFill>
                <a:latin typeface="Quicksand Bold"/>
                <a:ea typeface="Quicksand Bold"/>
                <a:cs typeface="Quicksand Bold"/>
                <a:sym typeface="Quicksand Bold"/>
              </a:rPr>
              <a:t>VR adoption still growing</a:t>
            </a:r>
          </a:p>
          <a:p>
            <a:pPr marL="539758" lvl="1" indent="-269879" algn="l">
              <a:lnSpc>
                <a:spcPts val="3500"/>
              </a:lnSpc>
              <a:buFont typeface="Arial"/>
              <a:buChar char="•"/>
            </a:pPr>
            <a:r>
              <a:rPr lang="en-US" sz="2500" b="1">
                <a:solidFill>
                  <a:srgbClr val="FFFFFF"/>
                </a:solidFill>
                <a:latin typeface="Quicksand Bold"/>
                <a:ea typeface="Quicksand Bold"/>
                <a:cs typeface="Quicksand Bold"/>
                <a:sym typeface="Quicksand Bold"/>
              </a:rPr>
              <a:t>Higher initial development + content production costs</a:t>
            </a:r>
          </a:p>
        </p:txBody>
      </p:sp>
      <p:sp>
        <p:nvSpPr>
          <p:cNvPr id="9" name="TextBox 9"/>
          <p:cNvSpPr txBox="1"/>
          <p:nvPr/>
        </p:nvSpPr>
        <p:spPr>
          <a:xfrm>
            <a:off x="1028700" y="4026230"/>
            <a:ext cx="7819685" cy="2175205"/>
          </a:xfrm>
          <a:prstGeom prst="rect">
            <a:avLst/>
          </a:prstGeom>
        </p:spPr>
        <p:txBody>
          <a:bodyPr lIns="0" tIns="0" rIns="0" bIns="0" rtlCol="0" anchor="t">
            <a:spAutoFit/>
          </a:bodyPr>
          <a:lstStyle/>
          <a:p>
            <a:pPr algn="l">
              <a:lnSpc>
                <a:spcPts val="3500"/>
              </a:lnSpc>
            </a:pPr>
            <a:r>
              <a:rPr lang="en-US" sz="2500" b="1">
                <a:solidFill>
                  <a:srgbClr val="FFFFFF"/>
                </a:solidFill>
                <a:latin typeface="Quicksand Bold"/>
                <a:ea typeface="Quicksand Bold"/>
                <a:cs typeface="Quicksand Bold"/>
                <a:sym typeface="Quicksand Bold"/>
              </a:rPr>
              <a:t>Opportunities</a:t>
            </a:r>
          </a:p>
          <a:p>
            <a:pPr marL="539758" lvl="1" indent="-269879" algn="l">
              <a:lnSpc>
                <a:spcPts val="3500"/>
              </a:lnSpc>
              <a:buFont typeface="Arial"/>
              <a:buChar char="•"/>
            </a:pPr>
            <a:r>
              <a:rPr lang="en-US" sz="2500" b="1">
                <a:solidFill>
                  <a:srgbClr val="FFFFFF"/>
                </a:solidFill>
                <a:latin typeface="Quicksand Bold"/>
                <a:ea typeface="Quicksand Bold"/>
                <a:cs typeface="Quicksand Bold"/>
                <a:sym typeface="Quicksand Bold"/>
              </a:rPr>
              <a:t>Rising VR usage across GCC</a:t>
            </a:r>
          </a:p>
          <a:p>
            <a:pPr marL="539758" lvl="1" indent="-269879" algn="l">
              <a:lnSpc>
                <a:spcPts val="3500"/>
              </a:lnSpc>
              <a:buFont typeface="Arial"/>
              <a:buChar char="•"/>
            </a:pPr>
            <a:r>
              <a:rPr lang="en-US" sz="2500" b="1">
                <a:solidFill>
                  <a:srgbClr val="FFFFFF"/>
                </a:solidFill>
                <a:latin typeface="Quicksand Bold"/>
                <a:ea typeface="Quicksand Bold"/>
                <a:cs typeface="Quicksand Bold"/>
                <a:sym typeface="Quicksand Bold"/>
              </a:rPr>
              <a:t>No regional competitors</a:t>
            </a:r>
          </a:p>
          <a:p>
            <a:pPr marL="539758" lvl="1" indent="-269879" algn="l">
              <a:lnSpc>
                <a:spcPts val="3500"/>
              </a:lnSpc>
              <a:buFont typeface="Arial"/>
              <a:buChar char="•"/>
            </a:pPr>
            <a:r>
              <a:rPr lang="en-US" sz="2500" b="1">
                <a:solidFill>
                  <a:srgbClr val="FFFFFF"/>
                </a:solidFill>
                <a:latin typeface="Quicksand Bold"/>
                <a:ea typeface="Quicksand Bold"/>
                <a:cs typeface="Quicksand Bold"/>
                <a:sym typeface="Quicksand Bold"/>
              </a:rPr>
              <a:t>Government support for VR, AI &amp; EdTech innovation</a:t>
            </a:r>
          </a:p>
        </p:txBody>
      </p:sp>
      <p:sp>
        <p:nvSpPr>
          <p:cNvPr id="10" name="TextBox 10"/>
          <p:cNvSpPr txBox="1"/>
          <p:nvPr/>
        </p:nvSpPr>
        <p:spPr>
          <a:xfrm>
            <a:off x="9144000" y="4521530"/>
            <a:ext cx="7819685" cy="1298773"/>
          </a:xfrm>
          <a:prstGeom prst="rect">
            <a:avLst/>
          </a:prstGeom>
        </p:spPr>
        <p:txBody>
          <a:bodyPr lIns="0" tIns="0" rIns="0" bIns="0" rtlCol="0" anchor="t">
            <a:spAutoFit/>
          </a:bodyPr>
          <a:lstStyle/>
          <a:p>
            <a:pPr algn="l">
              <a:lnSpc>
                <a:spcPts val="3500"/>
              </a:lnSpc>
            </a:pPr>
            <a:r>
              <a:rPr lang="en-US" sz="2500" b="1">
                <a:solidFill>
                  <a:srgbClr val="FFFFFF"/>
                </a:solidFill>
                <a:latin typeface="Quicksand Bold"/>
                <a:ea typeface="Quicksand Bold"/>
                <a:cs typeface="Quicksand Bold"/>
                <a:sym typeface="Quicksand Bold"/>
              </a:rPr>
              <a:t>Threats</a:t>
            </a:r>
          </a:p>
          <a:p>
            <a:pPr marL="539758" lvl="1" indent="-269879" algn="l">
              <a:lnSpc>
                <a:spcPts val="3500"/>
              </a:lnSpc>
              <a:buFont typeface="Arial"/>
              <a:buChar char="•"/>
            </a:pPr>
            <a:r>
              <a:rPr lang="en-US" sz="2500" b="1">
                <a:solidFill>
                  <a:srgbClr val="FFFFFF"/>
                </a:solidFill>
                <a:latin typeface="Quicksand Bold"/>
                <a:ea typeface="Quicksand Bold"/>
                <a:cs typeface="Quicksand Bold"/>
                <a:sym typeface="Quicksand Bold"/>
              </a:rPr>
              <a:t>Global giants could enter later</a:t>
            </a:r>
          </a:p>
          <a:p>
            <a:pPr marL="539758" lvl="1" indent="-269879" algn="l">
              <a:lnSpc>
                <a:spcPts val="3500"/>
              </a:lnSpc>
              <a:buFont typeface="Arial"/>
              <a:buChar char="•"/>
            </a:pPr>
            <a:r>
              <a:rPr lang="en-US" sz="2500" b="1">
                <a:solidFill>
                  <a:srgbClr val="FFFFFF"/>
                </a:solidFill>
                <a:latin typeface="Quicksand Bold"/>
                <a:ea typeface="Quicksand Bold"/>
                <a:cs typeface="Quicksand Bold"/>
                <a:sym typeface="Quicksand Bold"/>
              </a:rPr>
              <a:t>Cultural or regulatory content restrictions</a:t>
            </a:r>
          </a:p>
        </p:txBody>
      </p:sp>
      <p:sp>
        <p:nvSpPr>
          <p:cNvPr id="11" name="TextBox 11"/>
          <p:cNvSpPr txBox="1"/>
          <p:nvPr/>
        </p:nvSpPr>
        <p:spPr>
          <a:xfrm>
            <a:off x="1799128" y="6661645"/>
            <a:ext cx="15460172" cy="1417319"/>
          </a:xfrm>
          <a:prstGeom prst="rect">
            <a:avLst/>
          </a:prstGeom>
        </p:spPr>
        <p:txBody>
          <a:bodyPr lIns="0" tIns="0" rIns="0" bIns="0" rtlCol="0" anchor="t">
            <a:spAutoFit/>
          </a:bodyPr>
          <a:lstStyle/>
          <a:p>
            <a:pPr algn="ctr">
              <a:lnSpc>
                <a:spcPts val="3780"/>
              </a:lnSpc>
            </a:pPr>
            <a:r>
              <a:rPr lang="en-US" sz="2700" b="1">
                <a:solidFill>
                  <a:srgbClr val="FFFFFF"/>
                </a:solidFill>
                <a:latin typeface="Quicksand Bold"/>
                <a:ea typeface="Quicksand Bold"/>
                <a:cs typeface="Quicksand Bold"/>
                <a:sym typeface="Quicksand Bold"/>
              </a:rPr>
              <a:t>Overall Feasibility</a:t>
            </a:r>
          </a:p>
          <a:p>
            <a:pPr algn="ctr">
              <a:lnSpc>
                <a:spcPts val="3780"/>
              </a:lnSpc>
            </a:pPr>
            <a:r>
              <a:rPr lang="en-US" sz="2700" b="1">
                <a:solidFill>
                  <a:srgbClr val="FFFFFF"/>
                </a:solidFill>
                <a:latin typeface="Quicksand Bold"/>
                <a:ea typeface="Quicksand Bold"/>
                <a:cs typeface="Quicksand Bold"/>
                <a:sym typeface="Quicksand Bold"/>
              </a:rPr>
              <a:t>Market Feasibility = Strong</a:t>
            </a:r>
          </a:p>
          <a:p>
            <a:pPr algn="ctr">
              <a:lnSpc>
                <a:spcPts val="3780"/>
              </a:lnSpc>
            </a:pPr>
            <a:r>
              <a:rPr lang="en-US" sz="2700" b="1">
                <a:solidFill>
                  <a:srgbClr val="FFFFFF"/>
                </a:solidFill>
                <a:latin typeface="Quicksand Bold"/>
                <a:ea typeface="Quicksand Bold"/>
                <a:cs typeface="Quicksand Bold"/>
                <a:sym typeface="Quicksand Bold"/>
              </a:rPr>
              <a:t> SetScene is well-positioned for launch in Qatar with high regional expansion potential.</a:t>
            </a:r>
          </a:p>
        </p:txBody>
      </p:sp>
    </p:spTree>
    <p:extLst>
      <p:ext uri="{BB962C8B-B14F-4D97-AF65-F5344CB8AC3E}">
        <p14:creationId xmlns:p14="http://schemas.microsoft.com/office/powerpoint/2010/main" val="3721418420"/>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378674" y="8945791"/>
            <a:ext cx="19049253" cy="2278398"/>
          </a:xfrm>
          <a:custGeom>
            <a:avLst/>
            <a:gdLst/>
            <a:ahLst/>
            <a:cxnLst/>
            <a:rect l="l" t="t" r="r" b="b"/>
            <a:pathLst>
              <a:path w="19049253" h="2278398">
                <a:moveTo>
                  <a:pt x="0" y="0"/>
                </a:moveTo>
                <a:lnTo>
                  <a:pt x="19049253" y="0"/>
                </a:lnTo>
                <a:lnTo>
                  <a:pt x="19049253" y="2278399"/>
                </a:lnTo>
                <a:lnTo>
                  <a:pt x="0" y="2278399"/>
                </a:lnTo>
                <a:lnTo>
                  <a:pt x="0" y="0"/>
                </a:lnTo>
                <a:close/>
              </a:path>
            </a:pathLst>
          </a:custGeom>
          <a:blipFill>
            <a:blip r:embed="rId3">
              <a:alphaModFix amt="71000"/>
            </a:blip>
            <a:stretch>
              <a:fillRect l="-19500" t="-39216" r="-26591" b="-146297"/>
            </a:stretch>
          </a:blipFill>
        </p:spPr>
        <p:txBody>
          <a:bodyPr/>
          <a:lstStyle/>
          <a:p>
            <a:endParaRPr lang="en-US"/>
          </a:p>
        </p:txBody>
      </p:sp>
      <p:sp>
        <p:nvSpPr>
          <p:cNvPr id="4" name="Freeform 4"/>
          <p:cNvSpPr/>
          <p:nvPr/>
        </p:nvSpPr>
        <p:spPr>
          <a:xfrm flipH="1">
            <a:off x="-1155335" y="-2032456"/>
            <a:ext cx="4368069" cy="4993771"/>
          </a:xfrm>
          <a:custGeom>
            <a:avLst/>
            <a:gdLst/>
            <a:ahLst/>
            <a:cxnLst/>
            <a:rect l="l" t="t" r="r" b="b"/>
            <a:pathLst>
              <a:path w="4368069" h="4993771">
                <a:moveTo>
                  <a:pt x="4368070" y="0"/>
                </a:moveTo>
                <a:lnTo>
                  <a:pt x="0" y="0"/>
                </a:lnTo>
                <a:lnTo>
                  <a:pt x="0" y="4993771"/>
                </a:lnTo>
                <a:lnTo>
                  <a:pt x="4368070" y="4993771"/>
                </a:lnTo>
                <a:lnTo>
                  <a:pt x="4368070" y="0"/>
                </a:lnTo>
                <a:close/>
              </a:path>
            </a:pathLst>
          </a:custGeom>
          <a:blipFill>
            <a:blip r:embed="rId4"/>
            <a:stretch>
              <a:fillRect l="-7861" r="-7861"/>
            </a:stretch>
          </a:blipFill>
        </p:spPr>
        <p:txBody>
          <a:bodyPr/>
          <a:lstStyle/>
          <a:p>
            <a:endParaRPr lang="en-US"/>
          </a:p>
        </p:txBody>
      </p:sp>
      <p:sp>
        <p:nvSpPr>
          <p:cNvPr id="5" name="Freeform 5"/>
          <p:cNvSpPr/>
          <p:nvPr/>
        </p:nvSpPr>
        <p:spPr>
          <a:xfrm flipH="1">
            <a:off x="16103965" y="7790114"/>
            <a:ext cx="4368069" cy="4993771"/>
          </a:xfrm>
          <a:custGeom>
            <a:avLst/>
            <a:gdLst/>
            <a:ahLst/>
            <a:cxnLst/>
            <a:rect l="l" t="t" r="r" b="b"/>
            <a:pathLst>
              <a:path w="4368069" h="4993771">
                <a:moveTo>
                  <a:pt x="4368070" y="0"/>
                </a:moveTo>
                <a:lnTo>
                  <a:pt x="0" y="0"/>
                </a:lnTo>
                <a:lnTo>
                  <a:pt x="0" y="4993772"/>
                </a:lnTo>
                <a:lnTo>
                  <a:pt x="4368070" y="4993772"/>
                </a:lnTo>
                <a:lnTo>
                  <a:pt x="4368070" y="0"/>
                </a:lnTo>
                <a:close/>
              </a:path>
            </a:pathLst>
          </a:custGeom>
          <a:blipFill>
            <a:blip r:embed="rId4"/>
            <a:stretch>
              <a:fillRect l="-7861" r="-7861"/>
            </a:stretch>
          </a:blipFill>
        </p:spPr>
        <p:txBody>
          <a:bodyPr/>
          <a:lstStyle/>
          <a:p>
            <a:endParaRPr lang="en-US"/>
          </a:p>
        </p:txBody>
      </p:sp>
      <p:sp>
        <p:nvSpPr>
          <p:cNvPr id="6" name="Freeform 6"/>
          <p:cNvSpPr/>
          <p:nvPr/>
        </p:nvSpPr>
        <p:spPr>
          <a:xfrm>
            <a:off x="416719" y="2484593"/>
            <a:ext cx="17458466" cy="5368478"/>
          </a:xfrm>
          <a:custGeom>
            <a:avLst/>
            <a:gdLst/>
            <a:ahLst/>
            <a:cxnLst/>
            <a:rect l="l" t="t" r="r" b="b"/>
            <a:pathLst>
              <a:path w="17458466" h="5368478">
                <a:moveTo>
                  <a:pt x="0" y="0"/>
                </a:moveTo>
                <a:lnTo>
                  <a:pt x="17458466" y="0"/>
                </a:lnTo>
                <a:lnTo>
                  <a:pt x="17458466" y="5368479"/>
                </a:lnTo>
                <a:lnTo>
                  <a:pt x="0" y="536847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1673852" y="66653"/>
            <a:ext cx="6442698" cy="1362119"/>
          </a:xfrm>
          <a:prstGeom prst="rect">
            <a:avLst/>
          </a:prstGeom>
        </p:spPr>
        <p:txBody>
          <a:bodyPr lIns="0" tIns="0" rIns="0" bIns="0" rtlCol="0" anchor="t">
            <a:spAutoFit/>
          </a:bodyPr>
          <a:lstStyle/>
          <a:p>
            <a:pPr algn="r">
              <a:lnSpc>
                <a:spcPts val="10117"/>
              </a:lnSpc>
            </a:pPr>
            <a:r>
              <a:rPr lang="en-US" sz="8431" b="1" spc="-126">
                <a:solidFill>
                  <a:srgbClr val="E5CDFC"/>
                </a:solidFill>
                <a:latin typeface="Poppins Bold"/>
                <a:ea typeface="Poppins Bold"/>
                <a:cs typeface="Poppins Bold"/>
                <a:sym typeface="Poppins Bold"/>
              </a:rPr>
              <a:t>MIND MAPS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378674" y="8945791"/>
            <a:ext cx="19049253" cy="2278398"/>
          </a:xfrm>
          <a:custGeom>
            <a:avLst/>
            <a:gdLst/>
            <a:ahLst/>
            <a:cxnLst/>
            <a:rect l="l" t="t" r="r" b="b"/>
            <a:pathLst>
              <a:path w="19049253" h="2278398">
                <a:moveTo>
                  <a:pt x="0" y="0"/>
                </a:moveTo>
                <a:lnTo>
                  <a:pt x="19049253" y="0"/>
                </a:lnTo>
                <a:lnTo>
                  <a:pt x="19049253" y="2278399"/>
                </a:lnTo>
                <a:lnTo>
                  <a:pt x="0" y="2278399"/>
                </a:lnTo>
                <a:lnTo>
                  <a:pt x="0" y="0"/>
                </a:lnTo>
                <a:close/>
              </a:path>
            </a:pathLst>
          </a:custGeom>
          <a:blipFill>
            <a:blip r:embed="rId3">
              <a:alphaModFix amt="71000"/>
            </a:blip>
            <a:stretch>
              <a:fillRect l="-19500" t="-39216" r="-26591" b="-146297"/>
            </a:stretch>
          </a:blipFill>
        </p:spPr>
        <p:txBody>
          <a:bodyPr/>
          <a:lstStyle/>
          <a:p>
            <a:endParaRPr lang="en-US"/>
          </a:p>
        </p:txBody>
      </p:sp>
      <p:sp>
        <p:nvSpPr>
          <p:cNvPr id="4" name="Freeform 4"/>
          <p:cNvSpPr/>
          <p:nvPr/>
        </p:nvSpPr>
        <p:spPr>
          <a:xfrm flipH="1">
            <a:off x="-1155335" y="-2032456"/>
            <a:ext cx="4368069" cy="4993771"/>
          </a:xfrm>
          <a:custGeom>
            <a:avLst/>
            <a:gdLst/>
            <a:ahLst/>
            <a:cxnLst/>
            <a:rect l="l" t="t" r="r" b="b"/>
            <a:pathLst>
              <a:path w="4368069" h="4993771">
                <a:moveTo>
                  <a:pt x="4368070" y="0"/>
                </a:moveTo>
                <a:lnTo>
                  <a:pt x="0" y="0"/>
                </a:lnTo>
                <a:lnTo>
                  <a:pt x="0" y="4993771"/>
                </a:lnTo>
                <a:lnTo>
                  <a:pt x="4368070" y="4993771"/>
                </a:lnTo>
                <a:lnTo>
                  <a:pt x="4368070" y="0"/>
                </a:lnTo>
                <a:close/>
              </a:path>
            </a:pathLst>
          </a:custGeom>
          <a:blipFill>
            <a:blip r:embed="rId4"/>
            <a:stretch>
              <a:fillRect l="-7861" r="-7861"/>
            </a:stretch>
          </a:blipFill>
        </p:spPr>
        <p:txBody>
          <a:bodyPr/>
          <a:lstStyle/>
          <a:p>
            <a:endParaRPr lang="en-US"/>
          </a:p>
        </p:txBody>
      </p:sp>
      <p:sp>
        <p:nvSpPr>
          <p:cNvPr id="5" name="Freeform 5"/>
          <p:cNvSpPr/>
          <p:nvPr/>
        </p:nvSpPr>
        <p:spPr>
          <a:xfrm flipH="1">
            <a:off x="16103965" y="7790114"/>
            <a:ext cx="4368069" cy="4993771"/>
          </a:xfrm>
          <a:custGeom>
            <a:avLst/>
            <a:gdLst/>
            <a:ahLst/>
            <a:cxnLst/>
            <a:rect l="l" t="t" r="r" b="b"/>
            <a:pathLst>
              <a:path w="4368069" h="4993771">
                <a:moveTo>
                  <a:pt x="4368070" y="0"/>
                </a:moveTo>
                <a:lnTo>
                  <a:pt x="0" y="0"/>
                </a:lnTo>
                <a:lnTo>
                  <a:pt x="0" y="4993772"/>
                </a:lnTo>
                <a:lnTo>
                  <a:pt x="4368070" y="4993772"/>
                </a:lnTo>
                <a:lnTo>
                  <a:pt x="4368070" y="0"/>
                </a:lnTo>
                <a:close/>
              </a:path>
            </a:pathLst>
          </a:custGeom>
          <a:blipFill>
            <a:blip r:embed="rId4"/>
            <a:stretch>
              <a:fillRect l="-7861" r="-7861"/>
            </a:stretch>
          </a:blipFill>
        </p:spPr>
        <p:txBody>
          <a:bodyPr/>
          <a:lstStyle/>
          <a:p>
            <a:endParaRPr lang="en-US"/>
          </a:p>
        </p:txBody>
      </p:sp>
      <p:sp>
        <p:nvSpPr>
          <p:cNvPr id="6" name="Freeform 6"/>
          <p:cNvSpPr/>
          <p:nvPr/>
        </p:nvSpPr>
        <p:spPr>
          <a:xfrm>
            <a:off x="2125694" y="2730286"/>
            <a:ext cx="14040516" cy="4826427"/>
          </a:xfrm>
          <a:custGeom>
            <a:avLst/>
            <a:gdLst/>
            <a:ahLst/>
            <a:cxnLst/>
            <a:rect l="l" t="t" r="r" b="b"/>
            <a:pathLst>
              <a:path w="14040516" h="4826427">
                <a:moveTo>
                  <a:pt x="0" y="0"/>
                </a:moveTo>
                <a:lnTo>
                  <a:pt x="14040516" y="0"/>
                </a:lnTo>
                <a:lnTo>
                  <a:pt x="14040516" y="4826428"/>
                </a:lnTo>
                <a:lnTo>
                  <a:pt x="0" y="4826428"/>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1673852" y="66653"/>
            <a:ext cx="6442698" cy="1362119"/>
          </a:xfrm>
          <a:prstGeom prst="rect">
            <a:avLst/>
          </a:prstGeom>
        </p:spPr>
        <p:txBody>
          <a:bodyPr lIns="0" tIns="0" rIns="0" bIns="0" rtlCol="0" anchor="t">
            <a:spAutoFit/>
          </a:bodyPr>
          <a:lstStyle/>
          <a:p>
            <a:pPr algn="r">
              <a:lnSpc>
                <a:spcPts val="10117"/>
              </a:lnSpc>
            </a:pPr>
            <a:r>
              <a:rPr lang="en-US" sz="8431" b="1" spc="-126">
                <a:solidFill>
                  <a:srgbClr val="E5CDFC"/>
                </a:solidFill>
                <a:latin typeface="Poppins Bold"/>
                <a:ea typeface="Poppins Bold"/>
                <a:cs typeface="Poppins Bold"/>
                <a:sym typeface="Poppins Bold"/>
              </a:rPr>
              <a:t>MIND MAPS</a:t>
            </a:r>
          </a:p>
        </p:txBody>
      </p:sp>
      <p:sp>
        <p:nvSpPr>
          <p:cNvPr id="8" name="TextBox 8"/>
          <p:cNvSpPr txBox="1"/>
          <p:nvPr/>
        </p:nvSpPr>
        <p:spPr>
          <a:xfrm>
            <a:off x="16975227" y="1209697"/>
            <a:ext cx="1293723" cy="651533"/>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417728" y="6955347"/>
            <a:ext cx="16601326" cy="5669214"/>
          </a:xfrm>
          <a:custGeom>
            <a:avLst/>
            <a:gdLst/>
            <a:ahLst/>
            <a:cxnLst/>
            <a:rect l="l" t="t" r="r" b="b"/>
            <a:pathLst>
              <a:path w="16601326" h="5669214">
                <a:moveTo>
                  <a:pt x="0" y="0"/>
                </a:moveTo>
                <a:lnTo>
                  <a:pt x="16601326" y="0"/>
                </a:lnTo>
                <a:lnTo>
                  <a:pt x="16601326" y="5669214"/>
                </a:lnTo>
                <a:lnTo>
                  <a:pt x="0" y="5669214"/>
                </a:lnTo>
                <a:lnTo>
                  <a:pt x="0" y="0"/>
                </a:lnTo>
                <a:close/>
              </a:path>
            </a:pathLst>
          </a:custGeom>
          <a:blipFill>
            <a:blip r:embed="rId3">
              <a:alphaModFix amt="71000"/>
            </a:blip>
            <a:stretch>
              <a:fillRect l="-19500" r="-26591"/>
            </a:stretch>
          </a:blipFill>
        </p:spPr>
        <p:txBody>
          <a:bodyPr/>
          <a:lstStyle/>
          <a:p>
            <a:endParaRPr lang="en-US"/>
          </a:p>
        </p:txBody>
      </p:sp>
      <p:sp>
        <p:nvSpPr>
          <p:cNvPr id="4" name="Freeform 4"/>
          <p:cNvSpPr/>
          <p:nvPr/>
        </p:nvSpPr>
        <p:spPr>
          <a:xfrm>
            <a:off x="12553324" y="513452"/>
            <a:ext cx="6751962" cy="6670376"/>
          </a:xfrm>
          <a:custGeom>
            <a:avLst/>
            <a:gdLst/>
            <a:ahLst/>
            <a:cxnLst/>
            <a:rect l="l" t="t" r="r" b="b"/>
            <a:pathLst>
              <a:path w="6751962" h="6670376">
                <a:moveTo>
                  <a:pt x="0" y="0"/>
                </a:moveTo>
                <a:lnTo>
                  <a:pt x="6751962" y="0"/>
                </a:lnTo>
                <a:lnTo>
                  <a:pt x="6751962" y="6670375"/>
                </a:lnTo>
                <a:lnTo>
                  <a:pt x="0" y="6670375"/>
                </a:lnTo>
                <a:lnTo>
                  <a:pt x="0" y="0"/>
                </a:lnTo>
                <a:close/>
              </a:path>
            </a:pathLst>
          </a:custGeom>
          <a:blipFill>
            <a:blip r:embed="rId4"/>
            <a:stretch>
              <a:fillRect/>
            </a:stretch>
          </a:blipFill>
        </p:spPr>
        <p:txBody>
          <a:bodyPr/>
          <a:lstStyle/>
          <a:p>
            <a:endParaRPr lang="en-US"/>
          </a:p>
        </p:txBody>
      </p:sp>
      <p:sp>
        <p:nvSpPr>
          <p:cNvPr id="5" name="Freeform 5"/>
          <p:cNvSpPr/>
          <p:nvPr/>
        </p:nvSpPr>
        <p:spPr>
          <a:xfrm flipH="1">
            <a:off x="10938557" y="1726904"/>
            <a:ext cx="9418100" cy="9064921"/>
          </a:xfrm>
          <a:custGeom>
            <a:avLst/>
            <a:gdLst/>
            <a:ahLst/>
            <a:cxnLst/>
            <a:rect l="l" t="t" r="r" b="b"/>
            <a:pathLst>
              <a:path w="9418100" h="9064921">
                <a:moveTo>
                  <a:pt x="9418100" y="0"/>
                </a:moveTo>
                <a:lnTo>
                  <a:pt x="0" y="0"/>
                </a:lnTo>
                <a:lnTo>
                  <a:pt x="0" y="9064921"/>
                </a:lnTo>
                <a:lnTo>
                  <a:pt x="9418100" y="9064921"/>
                </a:lnTo>
                <a:lnTo>
                  <a:pt x="9418100" y="0"/>
                </a:lnTo>
                <a:close/>
              </a:path>
            </a:pathLst>
          </a:custGeom>
          <a:blipFill>
            <a:blip r:embed="rId5"/>
            <a:stretch>
              <a:fillRect/>
            </a:stretch>
          </a:blipFill>
        </p:spPr>
        <p:txBody>
          <a:bodyPr/>
          <a:lstStyle/>
          <a:p>
            <a:endParaRPr lang="en-US"/>
          </a:p>
        </p:txBody>
      </p:sp>
      <p:sp>
        <p:nvSpPr>
          <p:cNvPr id="6" name="TextBox 6"/>
          <p:cNvSpPr txBox="1"/>
          <p:nvPr/>
        </p:nvSpPr>
        <p:spPr>
          <a:xfrm>
            <a:off x="1028700" y="427727"/>
            <a:ext cx="10783837" cy="2828925"/>
          </a:xfrm>
          <a:prstGeom prst="rect">
            <a:avLst/>
          </a:prstGeom>
        </p:spPr>
        <p:txBody>
          <a:bodyPr lIns="0" tIns="0" rIns="0" bIns="0" rtlCol="0" anchor="t">
            <a:spAutoFit/>
          </a:bodyPr>
          <a:lstStyle/>
          <a:p>
            <a:pPr algn="ctr">
              <a:lnSpc>
                <a:spcPts val="10800"/>
              </a:lnSpc>
            </a:pPr>
            <a:r>
              <a:rPr lang="en-US" sz="9000" b="1" spc="-135">
                <a:solidFill>
                  <a:srgbClr val="E5CDFC"/>
                </a:solidFill>
                <a:latin typeface="Poppins Bold"/>
                <a:ea typeface="Poppins Bold"/>
                <a:cs typeface="Poppins Bold"/>
                <a:sym typeface="Poppins Bold"/>
              </a:rPr>
              <a:t>WHAT MOTIVATED US?</a:t>
            </a:r>
          </a:p>
        </p:txBody>
      </p:sp>
      <p:sp>
        <p:nvSpPr>
          <p:cNvPr id="7" name="TextBox 7"/>
          <p:cNvSpPr txBox="1"/>
          <p:nvPr/>
        </p:nvSpPr>
        <p:spPr>
          <a:xfrm>
            <a:off x="419100" y="3443252"/>
            <a:ext cx="12210424" cy="3258820"/>
          </a:xfrm>
          <a:prstGeom prst="rect">
            <a:avLst/>
          </a:prstGeom>
        </p:spPr>
        <p:txBody>
          <a:bodyPr lIns="0" tIns="0" rIns="0" bIns="0" rtlCol="0" anchor="t">
            <a:spAutoFit/>
          </a:bodyPr>
          <a:lstStyle/>
          <a:p>
            <a:pPr algn="ctr">
              <a:lnSpc>
                <a:spcPts val="5179"/>
              </a:lnSpc>
            </a:pPr>
            <a:r>
              <a:rPr lang="en-US" sz="3699" b="1" spc="1">
                <a:solidFill>
                  <a:srgbClr val="FFFFFF"/>
                </a:solidFill>
                <a:latin typeface="Quicksand Bold"/>
                <a:ea typeface="Quicksand Bold"/>
                <a:cs typeface="Quicksand Bold"/>
                <a:sym typeface="Quicksand Bold"/>
              </a:rPr>
              <a:t>Traditional reading is a static and solitary activity that can struggle to capture the attention of modern audiences. Many readers want deeper immersion, richer visualization, and a stronger emotional connection to the stories they love. </a:t>
            </a:r>
          </a:p>
        </p:txBody>
      </p:sp>
    </p:spTree>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378674" y="8945791"/>
            <a:ext cx="19049253" cy="2278398"/>
          </a:xfrm>
          <a:custGeom>
            <a:avLst/>
            <a:gdLst/>
            <a:ahLst/>
            <a:cxnLst/>
            <a:rect l="l" t="t" r="r" b="b"/>
            <a:pathLst>
              <a:path w="19049253" h="2278398">
                <a:moveTo>
                  <a:pt x="0" y="0"/>
                </a:moveTo>
                <a:lnTo>
                  <a:pt x="19049253" y="0"/>
                </a:lnTo>
                <a:lnTo>
                  <a:pt x="19049253" y="2278399"/>
                </a:lnTo>
                <a:lnTo>
                  <a:pt x="0" y="2278399"/>
                </a:lnTo>
                <a:lnTo>
                  <a:pt x="0" y="0"/>
                </a:lnTo>
                <a:close/>
              </a:path>
            </a:pathLst>
          </a:custGeom>
          <a:blipFill>
            <a:blip r:embed="rId3">
              <a:alphaModFix amt="71000"/>
            </a:blip>
            <a:stretch>
              <a:fillRect l="-19500" t="-39216" r="-26591" b="-146297"/>
            </a:stretch>
          </a:blipFill>
        </p:spPr>
        <p:txBody>
          <a:bodyPr/>
          <a:lstStyle/>
          <a:p>
            <a:endParaRPr lang="en-US"/>
          </a:p>
        </p:txBody>
      </p:sp>
      <p:sp>
        <p:nvSpPr>
          <p:cNvPr id="4" name="Freeform 4"/>
          <p:cNvSpPr/>
          <p:nvPr/>
        </p:nvSpPr>
        <p:spPr>
          <a:xfrm flipH="1">
            <a:off x="-1155335" y="-2032456"/>
            <a:ext cx="4368069" cy="4993771"/>
          </a:xfrm>
          <a:custGeom>
            <a:avLst/>
            <a:gdLst/>
            <a:ahLst/>
            <a:cxnLst/>
            <a:rect l="l" t="t" r="r" b="b"/>
            <a:pathLst>
              <a:path w="4368069" h="4993771">
                <a:moveTo>
                  <a:pt x="4368070" y="0"/>
                </a:moveTo>
                <a:lnTo>
                  <a:pt x="0" y="0"/>
                </a:lnTo>
                <a:lnTo>
                  <a:pt x="0" y="4993771"/>
                </a:lnTo>
                <a:lnTo>
                  <a:pt x="4368070" y="4993771"/>
                </a:lnTo>
                <a:lnTo>
                  <a:pt x="4368070" y="0"/>
                </a:lnTo>
                <a:close/>
              </a:path>
            </a:pathLst>
          </a:custGeom>
          <a:blipFill>
            <a:blip r:embed="rId4"/>
            <a:stretch>
              <a:fillRect l="-7861" r="-7861"/>
            </a:stretch>
          </a:blipFill>
        </p:spPr>
        <p:txBody>
          <a:bodyPr/>
          <a:lstStyle/>
          <a:p>
            <a:endParaRPr lang="en-US"/>
          </a:p>
        </p:txBody>
      </p:sp>
      <p:sp>
        <p:nvSpPr>
          <p:cNvPr id="5" name="Freeform 5"/>
          <p:cNvSpPr/>
          <p:nvPr/>
        </p:nvSpPr>
        <p:spPr>
          <a:xfrm flipH="1">
            <a:off x="16103965" y="7790114"/>
            <a:ext cx="4368069" cy="4993771"/>
          </a:xfrm>
          <a:custGeom>
            <a:avLst/>
            <a:gdLst/>
            <a:ahLst/>
            <a:cxnLst/>
            <a:rect l="l" t="t" r="r" b="b"/>
            <a:pathLst>
              <a:path w="4368069" h="4993771">
                <a:moveTo>
                  <a:pt x="4368070" y="0"/>
                </a:moveTo>
                <a:lnTo>
                  <a:pt x="0" y="0"/>
                </a:lnTo>
                <a:lnTo>
                  <a:pt x="0" y="4993772"/>
                </a:lnTo>
                <a:lnTo>
                  <a:pt x="4368070" y="4993772"/>
                </a:lnTo>
                <a:lnTo>
                  <a:pt x="4368070" y="0"/>
                </a:lnTo>
                <a:close/>
              </a:path>
            </a:pathLst>
          </a:custGeom>
          <a:blipFill>
            <a:blip r:embed="rId4"/>
            <a:stretch>
              <a:fillRect l="-7861" r="-7861"/>
            </a:stretch>
          </a:blipFill>
        </p:spPr>
        <p:txBody>
          <a:bodyPr/>
          <a:lstStyle/>
          <a:p>
            <a:endParaRPr lang="en-US"/>
          </a:p>
        </p:txBody>
      </p:sp>
      <p:sp>
        <p:nvSpPr>
          <p:cNvPr id="6" name="Freeform 6"/>
          <p:cNvSpPr/>
          <p:nvPr/>
        </p:nvSpPr>
        <p:spPr>
          <a:xfrm>
            <a:off x="3341362" y="1587851"/>
            <a:ext cx="11609180" cy="7763639"/>
          </a:xfrm>
          <a:custGeom>
            <a:avLst/>
            <a:gdLst/>
            <a:ahLst/>
            <a:cxnLst/>
            <a:rect l="l" t="t" r="r" b="b"/>
            <a:pathLst>
              <a:path w="11609180" h="7763639">
                <a:moveTo>
                  <a:pt x="0" y="0"/>
                </a:moveTo>
                <a:lnTo>
                  <a:pt x="11609180" y="0"/>
                </a:lnTo>
                <a:lnTo>
                  <a:pt x="11609180" y="7763639"/>
                </a:lnTo>
                <a:lnTo>
                  <a:pt x="0" y="7763639"/>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1673852" y="66653"/>
            <a:ext cx="6442698" cy="1362119"/>
          </a:xfrm>
          <a:prstGeom prst="rect">
            <a:avLst/>
          </a:prstGeom>
        </p:spPr>
        <p:txBody>
          <a:bodyPr lIns="0" tIns="0" rIns="0" bIns="0" rtlCol="0" anchor="t">
            <a:spAutoFit/>
          </a:bodyPr>
          <a:lstStyle/>
          <a:p>
            <a:pPr algn="r">
              <a:lnSpc>
                <a:spcPts val="10117"/>
              </a:lnSpc>
            </a:pPr>
            <a:r>
              <a:rPr lang="en-US" sz="8431" b="1" spc="-126">
                <a:solidFill>
                  <a:srgbClr val="E5CDFC"/>
                </a:solidFill>
                <a:latin typeface="Poppins Bold"/>
                <a:ea typeface="Poppins Bold"/>
                <a:cs typeface="Poppins Bold"/>
                <a:sym typeface="Poppins Bold"/>
              </a:rPr>
              <a:t>MIND MAPS</a:t>
            </a:r>
          </a:p>
        </p:txBody>
      </p:sp>
      <p:sp>
        <p:nvSpPr>
          <p:cNvPr id="8" name="TextBox 8"/>
          <p:cNvSpPr txBox="1"/>
          <p:nvPr/>
        </p:nvSpPr>
        <p:spPr>
          <a:xfrm>
            <a:off x="16975227" y="1209697"/>
            <a:ext cx="1293723" cy="651533"/>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378674" y="8945791"/>
            <a:ext cx="19049253" cy="2278398"/>
          </a:xfrm>
          <a:custGeom>
            <a:avLst/>
            <a:gdLst/>
            <a:ahLst/>
            <a:cxnLst/>
            <a:rect l="l" t="t" r="r" b="b"/>
            <a:pathLst>
              <a:path w="19049253" h="2278398">
                <a:moveTo>
                  <a:pt x="0" y="0"/>
                </a:moveTo>
                <a:lnTo>
                  <a:pt x="19049253" y="0"/>
                </a:lnTo>
                <a:lnTo>
                  <a:pt x="19049253" y="2278399"/>
                </a:lnTo>
                <a:lnTo>
                  <a:pt x="0" y="2278399"/>
                </a:lnTo>
                <a:lnTo>
                  <a:pt x="0" y="0"/>
                </a:lnTo>
                <a:close/>
              </a:path>
            </a:pathLst>
          </a:custGeom>
          <a:blipFill>
            <a:blip r:embed="rId3">
              <a:alphaModFix amt="71000"/>
            </a:blip>
            <a:stretch>
              <a:fillRect l="-19500" t="-39216" r="-26591" b="-146297"/>
            </a:stretch>
          </a:blipFill>
        </p:spPr>
        <p:txBody>
          <a:bodyPr/>
          <a:lstStyle/>
          <a:p>
            <a:endParaRPr lang="en-US"/>
          </a:p>
        </p:txBody>
      </p:sp>
      <p:sp>
        <p:nvSpPr>
          <p:cNvPr id="4" name="Freeform 4"/>
          <p:cNvSpPr/>
          <p:nvPr/>
        </p:nvSpPr>
        <p:spPr>
          <a:xfrm flipH="1">
            <a:off x="-1155335" y="-2032456"/>
            <a:ext cx="4368069" cy="4993771"/>
          </a:xfrm>
          <a:custGeom>
            <a:avLst/>
            <a:gdLst/>
            <a:ahLst/>
            <a:cxnLst/>
            <a:rect l="l" t="t" r="r" b="b"/>
            <a:pathLst>
              <a:path w="4368069" h="4993771">
                <a:moveTo>
                  <a:pt x="4368070" y="0"/>
                </a:moveTo>
                <a:lnTo>
                  <a:pt x="0" y="0"/>
                </a:lnTo>
                <a:lnTo>
                  <a:pt x="0" y="4993771"/>
                </a:lnTo>
                <a:lnTo>
                  <a:pt x="4368070" y="4993771"/>
                </a:lnTo>
                <a:lnTo>
                  <a:pt x="4368070" y="0"/>
                </a:lnTo>
                <a:close/>
              </a:path>
            </a:pathLst>
          </a:custGeom>
          <a:blipFill>
            <a:blip r:embed="rId4"/>
            <a:stretch>
              <a:fillRect l="-7861" r="-7861"/>
            </a:stretch>
          </a:blipFill>
        </p:spPr>
        <p:txBody>
          <a:bodyPr/>
          <a:lstStyle/>
          <a:p>
            <a:endParaRPr lang="en-US"/>
          </a:p>
        </p:txBody>
      </p:sp>
      <p:sp>
        <p:nvSpPr>
          <p:cNvPr id="5" name="Freeform 5"/>
          <p:cNvSpPr/>
          <p:nvPr/>
        </p:nvSpPr>
        <p:spPr>
          <a:xfrm flipH="1">
            <a:off x="16103965" y="7790114"/>
            <a:ext cx="4368069" cy="4993771"/>
          </a:xfrm>
          <a:custGeom>
            <a:avLst/>
            <a:gdLst/>
            <a:ahLst/>
            <a:cxnLst/>
            <a:rect l="l" t="t" r="r" b="b"/>
            <a:pathLst>
              <a:path w="4368069" h="4993771">
                <a:moveTo>
                  <a:pt x="4368070" y="0"/>
                </a:moveTo>
                <a:lnTo>
                  <a:pt x="0" y="0"/>
                </a:lnTo>
                <a:lnTo>
                  <a:pt x="0" y="4993772"/>
                </a:lnTo>
                <a:lnTo>
                  <a:pt x="4368070" y="4993772"/>
                </a:lnTo>
                <a:lnTo>
                  <a:pt x="4368070" y="0"/>
                </a:lnTo>
                <a:close/>
              </a:path>
            </a:pathLst>
          </a:custGeom>
          <a:blipFill>
            <a:blip r:embed="rId4"/>
            <a:stretch>
              <a:fillRect l="-7861" r="-7861"/>
            </a:stretch>
          </a:blipFill>
        </p:spPr>
        <p:txBody>
          <a:bodyPr/>
          <a:lstStyle/>
          <a:p>
            <a:endParaRPr lang="en-US"/>
          </a:p>
        </p:txBody>
      </p:sp>
      <p:sp>
        <p:nvSpPr>
          <p:cNvPr id="6" name="Freeform 6"/>
          <p:cNvSpPr/>
          <p:nvPr/>
        </p:nvSpPr>
        <p:spPr>
          <a:xfrm>
            <a:off x="1962902" y="1708741"/>
            <a:ext cx="14141064" cy="7141237"/>
          </a:xfrm>
          <a:custGeom>
            <a:avLst/>
            <a:gdLst/>
            <a:ahLst/>
            <a:cxnLst/>
            <a:rect l="l" t="t" r="r" b="b"/>
            <a:pathLst>
              <a:path w="14141064" h="7141237">
                <a:moveTo>
                  <a:pt x="0" y="0"/>
                </a:moveTo>
                <a:lnTo>
                  <a:pt x="14141063" y="0"/>
                </a:lnTo>
                <a:lnTo>
                  <a:pt x="14141063" y="7141238"/>
                </a:lnTo>
                <a:lnTo>
                  <a:pt x="0" y="7141238"/>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1673852" y="66653"/>
            <a:ext cx="6442698" cy="1362119"/>
          </a:xfrm>
          <a:prstGeom prst="rect">
            <a:avLst/>
          </a:prstGeom>
        </p:spPr>
        <p:txBody>
          <a:bodyPr lIns="0" tIns="0" rIns="0" bIns="0" rtlCol="0" anchor="t">
            <a:spAutoFit/>
          </a:bodyPr>
          <a:lstStyle/>
          <a:p>
            <a:pPr algn="r">
              <a:lnSpc>
                <a:spcPts val="10117"/>
              </a:lnSpc>
            </a:pPr>
            <a:r>
              <a:rPr lang="en-US" sz="8431" b="1" spc="-126">
                <a:solidFill>
                  <a:srgbClr val="E5CDFC"/>
                </a:solidFill>
                <a:latin typeface="Poppins Bold"/>
                <a:ea typeface="Poppins Bold"/>
                <a:cs typeface="Poppins Bold"/>
                <a:sym typeface="Poppins Bold"/>
              </a:rPr>
              <a:t>MIND MAPS</a:t>
            </a:r>
          </a:p>
        </p:txBody>
      </p:sp>
      <p:sp>
        <p:nvSpPr>
          <p:cNvPr id="8" name="TextBox 8"/>
          <p:cNvSpPr txBox="1"/>
          <p:nvPr/>
        </p:nvSpPr>
        <p:spPr>
          <a:xfrm>
            <a:off x="16975227" y="1209697"/>
            <a:ext cx="1293723" cy="651533"/>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378674" y="8945791"/>
            <a:ext cx="19049253" cy="2278398"/>
          </a:xfrm>
          <a:custGeom>
            <a:avLst/>
            <a:gdLst/>
            <a:ahLst/>
            <a:cxnLst/>
            <a:rect l="l" t="t" r="r" b="b"/>
            <a:pathLst>
              <a:path w="19049253" h="2278398">
                <a:moveTo>
                  <a:pt x="0" y="0"/>
                </a:moveTo>
                <a:lnTo>
                  <a:pt x="19049253" y="0"/>
                </a:lnTo>
                <a:lnTo>
                  <a:pt x="19049253" y="2278399"/>
                </a:lnTo>
                <a:lnTo>
                  <a:pt x="0" y="2278399"/>
                </a:lnTo>
                <a:lnTo>
                  <a:pt x="0" y="0"/>
                </a:lnTo>
                <a:close/>
              </a:path>
            </a:pathLst>
          </a:custGeom>
          <a:blipFill>
            <a:blip r:embed="rId3">
              <a:alphaModFix amt="71000"/>
            </a:blip>
            <a:stretch>
              <a:fillRect l="-19500" t="-39216" r="-26591" b="-146297"/>
            </a:stretch>
          </a:blipFill>
        </p:spPr>
        <p:txBody>
          <a:bodyPr/>
          <a:lstStyle/>
          <a:p>
            <a:endParaRPr lang="en-US"/>
          </a:p>
        </p:txBody>
      </p:sp>
      <p:sp>
        <p:nvSpPr>
          <p:cNvPr id="4" name="Freeform 4"/>
          <p:cNvSpPr/>
          <p:nvPr/>
        </p:nvSpPr>
        <p:spPr>
          <a:xfrm flipH="1">
            <a:off x="-1155335" y="-2032456"/>
            <a:ext cx="4368069" cy="4993771"/>
          </a:xfrm>
          <a:custGeom>
            <a:avLst/>
            <a:gdLst/>
            <a:ahLst/>
            <a:cxnLst/>
            <a:rect l="l" t="t" r="r" b="b"/>
            <a:pathLst>
              <a:path w="4368069" h="4993771">
                <a:moveTo>
                  <a:pt x="4368070" y="0"/>
                </a:moveTo>
                <a:lnTo>
                  <a:pt x="0" y="0"/>
                </a:lnTo>
                <a:lnTo>
                  <a:pt x="0" y="4993771"/>
                </a:lnTo>
                <a:lnTo>
                  <a:pt x="4368070" y="4993771"/>
                </a:lnTo>
                <a:lnTo>
                  <a:pt x="4368070" y="0"/>
                </a:lnTo>
                <a:close/>
              </a:path>
            </a:pathLst>
          </a:custGeom>
          <a:blipFill>
            <a:blip r:embed="rId4"/>
            <a:stretch>
              <a:fillRect l="-7861" r="-7861"/>
            </a:stretch>
          </a:blipFill>
        </p:spPr>
        <p:txBody>
          <a:bodyPr/>
          <a:lstStyle/>
          <a:p>
            <a:endParaRPr lang="en-US"/>
          </a:p>
        </p:txBody>
      </p:sp>
      <p:sp>
        <p:nvSpPr>
          <p:cNvPr id="5" name="Freeform 5"/>
          <p:cNvSpPr/>
          <p:nvPr/>
        </p:nvSpPr>
        <p:spPr>
          <a:xfrm flipH="1">
            <a:off x="16103965" y="7790114"/>
            <a:ext cx="4368069" cy="4993771"/>
          </a:xfrm>
          <a:custGeom>
            <a:avLst/>
            <a:gdLst/>
            <a:ahLst/>
            <a:cxnLst/>
            <a:rect l="l" t="t" r="r" b="b"/>
            <a:pathLst>
              <a:path w="4368069" h="4993771">
                <a:moveTo>
                  <a:pt x="4368070" y="0"/>
                </a:moveTo>
                <a:lnTo>
                  <a:pt x="0" y="0"/>
                </a:lnTo>
                <a:lnTo>
                  <a:pt x="0" y="4993772"/>
                </a:lnTo>
                <a:lnTo>
                  <a:pt x="4368070" y="4993772"/>
                </a:lnTo>
                <a:lnTo>
                  <a:pt x="4368070" y="0"/>
                </a:lnTo>
                <a:close/>
              </a:path>
            </a:pathLst>
          </a:custGeom>
          <a:blipFill>
            <a:blip r:embed="rId4"/>
            <a:stretch>
              <a:fillRect l="-7861" r="-7861"/>
            </a:stretch>
          </a:blipFill>
        </p:spPr>
        <p:txBody>
          <a:bodyPr/>
          <a:lstStyle/>
          <a:p>
            <a:endParaRPr lang="en-US"/>
          </a:p>
        </p:txBody>
      </p:sp>
      <p:sp>
        <p:nvSpPr>
          <p:cNvPr id="6" name="Freeform 6"/>
          <p:cNvSpPr/>
          <p:nvPr/>
        </p:nvSpPr>
        <p:spPr>
          <a:xfrm>
            <a:off x="2452164" y="1861230"/>
            <a:ext cx="13387577" cy="6928071"/>
          </a:xfrm>
          <a:custGeom>
            <a:avLst/>
            <a:gdLst/>
            <a:ahLst/>
            <a:cxnLst/>
            <a:rect l="l" t="t" r="r" b="b"/>
            <a:pathLst>
              <a:path w="13387577" h="6928071">
                <a:moveTo>
                  <a:pt x="0" y="0"/>
                </a:moveTo>
                <a:lnTo>
                  <a:pt x="13387577" y="0"/>
                </a:lnTo>
                <a:lnTo>
                  <a:pt x="13387577" y="6928071"/>
                </a:lnTo>
                <a:lnTo>
                  <a:pt x="0" y="6928071"/>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11673852" y="66653"/>
            <a:ext cx="6442698" cy="1362119"/>
          </a:xfrm>
          <a:prstGeom prst="rect">
            <a:avLst/>
          </a:prstGeom>
        </p:spPr>
        <p:txBody>
          <a:bodyPr lIns="0" tIns="0" rIns="0" bIns="0" rtlCol="0" anchor="t">
            <a:spAutoFit/>
          </a:bodyPr>
          <a:lstStyle/>
          <a:p>
            <a:pPr algn="r">
              <a:lnSpc>
                <a:spcPts val="10117"/>
              </a:lnSpc>
            </a:pPr>
            <a:r>
              <a:rPr lang="en-US" sz="8431" b="1" spc="-126">
                <a:solidFill>
                  <a:srgbClr val="E5CDFC"/>
                </a:solidFill>
                <a:latin typeface="Poppins Bold"/>
                <a:ea typeface="Poppins Bold"/>
                <a:cs typeface="Poppins Bold"/>
                <a:sym typeface="Poppins Bold"/>
              </a:rPr>
              <a:t>MIND MAPS</a:t>
            </a:r>
          </a:p>
        </p:txBody>
      </p:sp>
      <p:sp>
        <p:nvSpPr>
          <p:cNvPr id="8" name="TextBox 8"/>
          <p:cNvSpPr txBox="1"/>
          <p:nvPr/>
        </p:nvSpPr>
        <p:spPr>
          <a:xfrm>
            <a:off x="16975227" y="1209697"/>
            <a:ext cx="1293723" cy="651533"/>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flipH="1">
            <a:off x="-1155335" y="-2032456"/>
            <a:ext cx="4368069" cy="4993771"/>
          </a:xfrm>
          <a:custGeom>
            <a:avLst/>
            <a:gdLst/>
            <a:ahLst/>
            <a:cxnLst/>
            <a:rect l="l" t="t" r="r" b="b"/>
            <a:pathLst>
              <a:path w="4368069" h="4993771">
                <a:moveTo>
                  <a:pt x="4368070" y="0"/>
                </a:moveTo>
                <a:lnTo>
                  <a:pt x="0" y="0"/>
                </a:lnTo>
                <a:lnTo>
                  <a:pt x="0" y="4993771"/>
                </a:lnTo>
                <a:lnTo>
                  <a:pt x="4368070" y="4993771"/>
                </a:lnTo>
                <a:lnTo>
                  <a:pt x="4368070" y="0"/>
                </a:lnTo>
                <a:close/>
              </a:path>
            </a:pathLst>
          </a:custGeom>
          <a:blipFill>
            <a:blip r:embed="rId3"/>
            <a:stretch>
              <a:fillRect l="-7861" r="-7861"/>
            </a:stretch>
          </a:blipFill>
        </p:spPr>
        <p:txBody>
          <a:bodyPr/>
          <a:lstStyle/>
          <a:p>
            <a:endParaRPr lang="en-US"/>
          </a:p>
        </p:txBody>
      </p:sp>
      <p:sp>
        <p:nvSpPr>
          <p:cNvPr id="4" name="Freeform 4"/>
          <p:cNvSpPr/>
          <p:nvPr/>
        </p:nvSpPr>
        <p:spPr>
          <a:xfrm flipH="1">
            <a:off x="16103965" y="7790114"/>
            <a:ext cx="4368069" cy="4993771"/>
          </a:xfrm>
          <a:custGeom>
            <a:avLst/>
            <a:gdLst/>
            <a:ahLst/>
            <a:cxnLst/>
            <a:rect l="l" t="t" r="r" b="b"/>
            <a:pathLst>
              <a:path w="4368069" h="4993771">
                <a:moveTo>
                  <a:pt x="4368070" y="0"/>
                </a:moveTo>
                <a:lnTo>
                  <a:pt x="0" y="0"/>
                </a:lnTo>
                <a:lnTo>
                  <a:pt x="0" y="4993772"/>
                </a:lnTo>
                <a:lnTo>
                  <a:pt x="4368070" y="4993772"/>
                </a:lnTo>
                <a:lnTo>
                  <a:pt x="4368070" y="0"/>
                </a:lnTo>
                <a:close/>
              </a:path>
            </a:pathLst>
          </a:custGeom>
          <a:blipFill>
            <a:blip r:embed="rId3"/>
            <a:stretch>
              <a:fillRect l="-7861" r="-7861"/>
            </a:stretch>
          </a:blipFill>
        </p:spPr>
        <p:txBody>
          <a:bodyPr/>
          <a:lstStyle/>
          <a:p>
            <a:endParaRPr lang="en-US"/>
          </a:p>
        </p:txBody>
      </p:sp>
      <p:graphicFrame>
        <p:nvGraphicFramePr>
          <p:cNvPr id="5" name="Object 5"/>
          <p:cNvGraphicFramePr/>
          <p:nvPr/>
        </p:nvGraphicFramePr>
        <p:xfrm>
          <a:off x="2148155" y="1590675"/>
          <a:ext cx="15087600" cy="7543800"/>
        </p:xfrm>
        <a:graphic>
          <a:graphicData uri="http://schemas.openxmlformats.org/presentationml/2006/ole">
            <mc:AlternateContent xmlns:mc="http://schemas.openxmlformats.org/markup-compatibility/2006">
              <mc:Choice xmlns:v="urn:schemas-microsoft-com:vml" Requires="v">
                <p:oleObj name="Worksheet" r:id="rId4" imgW="18097500" imgH="10553700" progId="Excel.Sheet.12">
                  <p:embed/>
                </p:oleObj>
              </mc:Choice>
              <mc:Fallback>
                <p:oleObj name="Worksheet" r:id="rId4" imgW="18097500" imgH="10553700" progId="Excel.Sheet.12">
                  <p:embed/>
                  <p:pic>
                    <p:nvPicPr>
                      <p:cNvPr id="0" name=""/>
                      <p:cNvPicPr/>
                      <p:nvPr/>
                    </p:nvPicPr>
                    <p:blipFill>
                      <a:blip r:embed="rId5"/>
                      <a:stretch>
                        <a:fillRect/>
                      </a:stretch>
                    </p:blipFill>
                    <p:spPr>
                      <a:xfrm>
                        <a:off x="2148155" y="1590675"/>
                        <a:ext cx="15087600" cy="7543800"/>
                      </a:xfrm>
                      <a:prstGeom prst="rect">
                        <a:avLst/>
                      </a:prstGeom>
                    </p:spPr>
                  </p:pic>
                </p:oleObj>
              </mc:Fallback>
            </mc:AlternateContent>
          </a:graphicData>
        </a:graphic>
      </p:graphicFrame>
      <p:sp>
        <p:nvSpPr>
          <p:cNvPr id="6" name="TextBox 6"/>
          <p:cNvSpPr txBox="1"/>
          <p:nvPr/>
        </p:nvSpPr>
        <p:spPr>
          <a:xfrm>
            <a:off x="5775509" y="219796"/>
            <a:ext cx="12082414" cy="986279"/>
          </a:xfrm>
          <a:prstGeom prst="rect">
            <a:avLst/>
          </a:prstGeom>
        </p:spPr>
        <p:txBody>
          <a:bodyPr lIns="0" tIns="0" rIns="0" bIns="0" rtlCol="0" anchor="t">
            <a:spAutoFit/>
          </a:bodyPr>
          <a:lstStyle/>
          <a:p>
            <a:pPr algn="ctr">
              <a:lnSpc>
                <a:spcPts val="7334"/>
              </a:lnSpc>
            </a:pPr>
            <a:r>
              <a:rPr lang="en-US" sz="6112" b="1" spc="-91">
                <a:solidFill>
                  <a:srgbClr val="E5CDFC"/>
                </a:solidFill>
                <a:latin typeface="Poppins Bold"/>
                <a:ea typeface="Poppins Bold"/>
                <a:cs typeface="Poppins Bold"/>
                <a:sym typeface="Poppins Bold"/>
              </a:rPr>
              <a:t>ACTIVITIES SCHEDULING (PERT)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flipH="1">
            <a:off x="-1155335" y="-2032456"/>
            <a:ext cx="4368069" cy="4993771"/>
          </a:xfrm>
          <a:custGeom>
            <a:avLst/>
            <a:gdLst/>
            <a:ahLst/>
            <a:cxnLst/>
            <a:rect l="l" t="t" r="r" b="b"/>
            <a:pathLst>
              <a:path w="4368069" h="4993771">
                <a:moveTo>
                  <a:pt x="4368070" y="0"/>
                </a:moveTo>
                <a:lnTo>
                  <a:pt x="0" y="0"/>
                </a:lnTo>
                <a:lnTo>
                  <a:pt x="0" y="4993771"/>
                </a:lnTo>
                <a:lnTo>
                  <a:pt x="4368070" y="4993771"/>
                </a:lnTo>
                <a:lnTo>
                  <a:pt x="4368070" y="0"/>
                </a:lnTo>
                <a:close/>
              </a:path>
            </a:pathLst>
          </a:custGeom>
          <a:blipFill>
            <a:blip r:embed="rId3"/>
            <a:stretch>
              <a:fillRect l="-7861" r="-7861"/>
            </a:stretch>
          </a:blipFill>
        </p:spPr>
        <p:txBody>
          <a:bodyPr/>
          <a:lstStyle/>
          <a:p>
            <a:endParaRPr lang="en-US"/>
          </a:p>
        </p:txBody>
      </p:sp>
      <p:sp>
        <p:nvSpPr>
          <p:cNvPr id="4" name="Freeform 4"/>
          <p:cNvSpPr/>
          <p:nvPr/>
        </p:nvSpPr>
        <p:spPr>
          <a:xfrm flipH="1">
            <a:off x="16103965" y="7790114"/>
            <a:ext cx="4368069" cy="4993771"/>
          </a:xfrm>
          <a:custGeom>
            <a:avLst/>
            <a:gdLst/>
            <a:ahLst/>
            <a:cxnLst/>
            <a:rect l="l" t="t" r="r" b="b"/>
            <a:pathLst>
              <a:path w="4368069" h="4993771">
                <a:moveTo>
                  <a:pt x="4368070" y="0"/>
                </a:moveTo>
                <a:lnTo>
                  <a:pt x="0" y="0"/>
                </a:lnTo>
                <a:lnTo>
                  <a:pt x="0" y="4993772"/>
                </a:lnTo>
                <a:lnTo>
                  <a:pt x="4368070" y="4993772"/>
                </a:lnTo>
                <a:lnTo>
                  <a:pt x="4368070" y="0"/>
                </a:lnTo>
                <a:close/>
              </a:path>
            </a:pathLst>
          </a:custGeom>
          <a:blipFill>
            <a:blip r:embed="rId3"/>
            <a:stretch>
              <a:fillRect l="-7861" r="-7861"/>
            </a:stretch>
          </a:blipFill>
        </p:spPr>
        <p:txBody>
          <a:bodyPr/>
          <a:lstStyle/>
          <a:p>
            <a:endParaRPr lang="en-US"/>
          </a:p>
        </p:txBody>
      </p:sp>
      <p:grpSp>
        <p:nvGrpSpPr>
          <p:cNvPr id="5" name="Group 5"/>
          <p:cNvGrpSpPr/>
          <p:nvPr/>
        </p:nvGrpSpPr>
        <p:grpSpPr>
          <a:xfrm>
            <a:off x="3212735" y="1545496"/>
            <a:ext cx="11704926" cy="7939841"/>
            <a:chOff x="0" y="0"/>
            <a:chExt cx="15606567" cy="10586455"/>
          </a:xfrm>
        </p:grpSpPr>
        <p:grpSp>
          <p:nvGrpSpPr>
            <p:cNvPr id="6" name="Group 6"/>
            <p:cNvGrpSpPr/>
            <p:nvPr/>
          </p:nvGrpSpPr>
          <p:grpSpPr>
            <a:xfrm>
              <a:off x="996355" y="0"/>
              <a:ext cx="13661427" cy="8636746"/>
              <a:chOff x="0" y="0"/>
              <a:chExt cx="2330169" cy="1473132"/>
            </a:xfrm>
          </p:grpSpPr>
          <p:sp>
            <p:nvSpPr>
              <p:cNvPr id="7" name="Freeform 7"/>
              <p:cNvSpPr/>
              <p:nvPr/>
            </p:nvSpPr>
            <p:spPr>
              <a:xfrm>
                <a:off x="0" y="0"/>
                <a:ext cx="2330169" cy="1473132"/>
              </a:xfrm>
              <a:custGeom>
                <a:avLst/>
                <a:gdLst/>
                <a:ahLst/>
                <a:cxnLst/>
                <a:rect l="l" t="t" r="r" b="b"/>
                <a:pathLst>
                  <a:path w="2330169" h="1473132">
                    <a:moveTo>
                      <a:pt x="51628" y="0"/>
                    </a:moveTo>
                    <a:lnTo>
                      <a:pt x="2278541" y="0"/>
                    </a:lnTo>
                    <a:cubicBezTo>
                      <a:pt x="2307055" y="0"/>
                      <a:pt x="2330169" y="23115"/>
                      <a:pt x="2330169" y="51628"/>
                    </a:cubicBezTo>
                    <a:lnTo>
                      <a:pt x="2330169" y="1421504"/>
                    </a:lnTo>
                    <a:cubicBezTo>
                      <a:pt x="2330169" y="1435196"/>
                      <a:pt x="2324730" y="1448328"/>
                      <a:pt x="2315048" y="1458010"/>
                    </a:cubicBezTo>
                    <a:cubicBezTo>
                      <a:pt x="2305366" y="1467692"/>
                      <a:pt x="2292234" y="1473132"/>
                      <a:pt x="2278541" y="1473132"/>
                    </a:cubicBezTo>
                    <a:lnTo>
                      <a:pt x="51628" y="1473132"/>
                    </a:lnTo>
                    <a:cubicBezTo>
                      <a:pt x="23115" y="1473132"/>
                      <a:pt x="0" y="1450017"/>
                      <a:pt x="0" y="1421504"/>
                    </a:cubicBezTo>
                    <a:lnTo>
                      <a:pt x="0" y="51628"/>
                    </a:lnTo>
                    <a:cubicBezTo>
                      <a:pt x="0" y="23115"/>
                      <a:pt x="23115" y="0"/>
                      <a:pt x="51628" y="0"/>
                    </a:cubicBezTo>
                    <a:close/>
                  </a:path>
                </a:pathLst>
              </a:custGeom>
              <a:solidFill>
                <a:srgbClr val="FFFFFF"/>
              </a:solidFill>
              <a:ln cap="rnd">
                <a:noFill/>
                <a:prstDash val="solid"/>
                <a:round/>
              </a:ln>
            </p:spPr>
            <p:txBody>
              <a:bodyPr/>
              <a:lstStyle/>
              <a:p>
                <a:endParaRPr lang="en-US"/>
              </a:p>
            </p:txBody>
          </p:sp>
          <p:sp>
            <p:nvSpPr>
              <p:cNvPr id="8" name="TextBox 8"/>
              <p:cNvSpPr txBox="1"/>
              <p:nvPr/>
            </p:nvSpPr>
            <p:spPr>
              <a:xfrm>
                <a:off x="0" y="-38100"/>
                <a:ext cx="2330169" cy="1511232"/>
              </a:xfrm>
              <a:prstGeom prst="rect">
                <a:avLst/>
              </a:prstGeom>
            </p:spPr>
            <p:txBody>
              <a:bodyPr lIns="50800" tIns="50800" rIns="50800" bIns="50800" rtlCol="0" anchor="ctr"/>
              <a:lstStyle/>
              <a:p>
                <a:pPr algn="ctr">
                  <a:lnSpc>
                    <a:spcPts val="2660"/>
                  </a:lnSpc>
                  <a:spcBef>
                    <a:spcPct val="0"/>
                  </a:spcBef>
                </a:pPr>
                <a:endParaRPr/>
              </a:p>
            </p:txBody>
          </p:sp>
        </p:grpSp>
        <p:sp>
          <p:nvSpPr>
            <p:cNvPr id="9" name="Freeform 9"/>
            <p:cNvSpPr/>
            <p:nvPr/>
          </p:nvSpPr>
          <p:spPr>
            <a:xfrm>
              <a:off x="1433340" y="937592"/>
              <a:ext cx="12739887" cy="7166186"/>
            </a:xfrm>
            <a:custGeom>
              <a:avLst/>
              <a:gdLst/>
              <a:ahLst/>
              <a:cxnLst/>
              <a:rect l="l" t="t" r="r" b="b"/>
              <a:pathLst>
                <a:path w="12739887" h="7166186">
                  <a:moveTo>
                    <a:pt x="0" y="0"/>
                  </a:moveTo>
                  <a:lnTo>
                    <a:pt x="12739887" y="0"/>
                  </a:lnTo>
                  <a:lnTo>
                    <a:pt x="12739887" y="7166186"/>
                  </a:lnTo>
                  <a:lnTo>
                    <a:pt x="0" y="7166186"/>
                  </a:lnTo>
                  <a:lnTo>
                    <a:pt x="0" y="0"/>
                  </a:lnTo>
                  <a:close/>
                </a:path>
              </a:pathLst>
            </a:custGeom>
            <a:blipFill>
              <a:blip r:embed="rId4"/>
              <a:stretch>
                <a:fillRect/>
              </a:stretch>
            </a:blipFill>
          </p:spPr>
          <p:txBody>
            <a:bodyPr/>
            <a:lstStyle/>
            <a:p>
              <a:endParaRPr lang="en-US"/>
            </a:p>
          </p:txBody>
        </p:sp>
        <p:sp>
          <p:nvSpPr>
            <p:cNvPr id="10" name="Freeform 10"/>
            <p:cNvSpPr/>
            <p:nvPr/>
          </p:nvSpPr>
          <p:spPr>
            <a:xfrm>
              <a:off x="0" y="0"/>
              <a:ext cx="15606567" cy="10586455"/>
            </a:xfrm>
            <a:custGeom>
              <a:avLst/>
              <a:gdLst/>
              <a:ahLst/>
              <a:cxnLst/>
              <a:rect l="l" t="t" r="r" b="b"/>
              <a:pathLst>
                <a:path w="15606567" h="10586455">
                  <a:moveTo>
                    <a:pt x="0" y="0"/>
                  </a:moveTo>
                  <a:lnTo>
                    <a:pt x="15606567" y="0"/>
                  </a:lnTo>
                  <a:lnTo>
                    <a:pt x="15606567" y="10586455"/>
                  </a:lnTo>
                  <a:lnTo>
                    <a:pt x="0" y="10586455"/>
                  </a:lnTo>
                  <a:lnTo>
                    <a:pt x="0" y="0"/>
                  </a:lnTo>
                  <a:close/>
                </a:path>
              </a:pathLst>
            </a:custGeom>
            <a:blipFill>
              <a:blip r:embed="rId5"/>
              <a:stretch>
                <a:fillRect/>
              </a:stretch>
            </a:blipFill>
          </p:spPr>
          <p:txBody>
            <a:bodyPr/>
            <a:lstStyle/>
            <a:p>
              <a:endParaRPr lang="en-US"/>
            </a:p>
          </p:txBody>
        </p:sp>
      </p:grpSp>
      <p:sp>
        <p:nvSpPr>
          <p:cNvPr id="11" name="TextBox 11"/>
          <p:cNvSpPr txBox="1"/>
          <p:nvPr/>
        </p:nvSpPr>
        <p:spPr>
          <a:xfrm>
            <a:off x="5775509" y="219796"/>
            <a:ext cx="12082414" cy="986279"/>
          </a:xfrm>
          <a:prstGeom prst="rect">
            <a:avLst/>
          </a:prstGeom>
        </p:spPr>
        <p:txBody>
          <a:bodyPr lIns="0" tIns="0" rIns="0" bIns="0" rtlCol="0" anchor="t">
            <a:spAutoFit/>
          </a:bodyPr>
          <a:lstStyle/>
          <a:p>
            <a:pPr algn="ctr">
              <a:lnSpc>
                <a:spcPts val="7334"/>
              </a:lnSpc>
            </a:pPr>
            <a:r>
              <a:rPr lang="en-US" sz="6112" b="1" spc="-91">
                <a:solidFill>
                  <a:srgbClr val="E5CDFC"/>
                </a:solidFill>
                <a:latin typeface="Poppins Bold"/>
                <a:ea typeface="Poppins Bold"/>
                <a:cs typeface="Poppins Bold"/>
                <a:sym typeface="Poppins Bold"/>
              </a:rPr>
              <a:t>ACTIVITIES SCHEDULING (PERT)</a:t>
            </a:r>
          </a:p>
        </p:txBody>
      </p:sp>
      <p:sp>
        <p:nvSpPr>
          <p:cNvPr id="12" name="TextBox 12"/>
          <p:cNvSpPr txBox="1"/>
          <p:nvPr/>
        </p:nvSpPr>
        <p:spPr>
          <a:xfrm>
            <a:off x="16994277" y="1101300"/>
            <a:ext cx="1293723" cy="651478"/>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202112" y="4514850"/>
            <a:ext cx="18692224" cy="6870435"/>
          </a:xfrm>
          <a:custGeom>
            <a:avLst/>
            <a:gdLst/>
            <a:ahLst/>
            <a:cxnLst/>
            <a:rect l="l" t="t" r="r" b="b"/>
            <a:pathLst>
              <a:path w="18692224" h="6870435">
                <a:moveTo>
                  <a:pt x="0" y="0"/>
                </a:moveTo>
                <a:lnTo>
                  <a:pt x="18692224" y="0"/>
                </a:lnTo>
                <a:lnTo>
                  <a:pt x="18692224" y="6870435"/>
                </a:lnTo>
                <a:lnTo>
                  <a:pt x="0" y="6870435"/>
                </a:lnTo>
                <a:lnTo>
                  <a:pt x="0" y="0"/>
                </a:lnTo>
                <a:close/>
              </a:path>
            </a:pathLst>
          </a:custGeom>
          <a:blipFill>
            <a:blip r:embed="rId3">
              <a:alphaModFix amt="70000"/>
            </a:blip>
            <a:stretch>
              <a:fillRect l="-28621" r="-28621"/>
            </a:stretch>
          </a:blipFill>
        </p:spPr>
        <p:txBody>
          <a:bodyPr/>
          <a:lstStyle/>
          <a:p>
            <a:endParaRPr lang="en-US"/>
          </a:p>
        </p:txBody>
      </p:sp>
      <p:sp>
        <p:nvSpPr>
          <p:cNvPr id="4" name="Freeform 4"/>
          <p:cNvSpPr/>
          <p:nvPr/>
        </p:nvSpPr>
        <p:spPr>
          <a:xfrm>
            <a:off x="2620298" y="3757628"/>
            <a:ext cx="13047404" cy="7388092"/>
          </a:xfrm>
          <a:custGeom>
            <a:avLst/>
            <a:gdLst/>
            <a:ahLst/>
            <a:cxnLst/>
            <a:rect l="l" t="t" r="r" b="b"/>
            <a:pathLst>
              <a:path w="13047404" h="7388092">
                <a:moveTo>
                  <a:pt x="0" y="0"/>
                </a:moveTo>
                <a:lnTo>
                  <a:pt x="13047404" y="0"/>
                </a:lnTo>
                <a:lnTo>
                  <a:pt x="13047404" y="7388093"/>
                </a:lnTo>
                <a:lnTo>
                  <a:pt x="0" y="7388093"/>
                </a:lnTo>
                <a:lnTo>
                  <a:pt x="0" y="0"/>
                </a:lnTo>
                <a:close/>
              </a:path>
            </a:pathLst>
          </a:custGeom>
          <a:blipFill>
            <a:blip r:embed="rId4"/>
            <a:stretch>
              <a:fillRect/>
            </a:stretch>
          </a:blipFill>
        </p:spPr>
        <p:txBody>
          <a:bodyPr/>
          <a:lstStyle/>
          <a:p>
            <a:endParaRPr lang="en-US"/>
          </a:p>
        </p:txBody>
      </p:sp>
      <p:sp>
        <p:nvSpPr>
          <p:cNvPr id="5" name="Freeform 5"/>
          <p:cNvSpPr/>
          <p:nvPr/>
        </p:nvSpPr>
        <p:spPr>
          <a:xfrm flipH="1">
            <a:off x="-2765050" y="3409116"/>
            <a:ext cx="7266254" cy="7178454"/>
          </a:xfrm>
          <a:custGeom>
            <a:avLst/>
            <a:gdLst/>
            <a:ahLst/>
            <a:cxnLst/>
            <a:rect l="l" t="t" r="r" b="b"/>
            <a:pathLst>
              <a:path w="7266254" h="7178454">
                <a:moveTo>
                  <a:pt x="7266254" y="0"/>
                </a:moveTo>
                <a:lnTo>
                  <a:pt x="0" y="0"/>
                </a:lnTo>
                <a:lnTo>
                  <a:pt x="0" y="7178454"/>
                </a:lnTo>
                <a:lnTo>
                  <a:pt x="7266254" y="7178454"/>
                </a:lnTo>
                <a:lnTo>
                  <a:pt x="7266254" y="0"/>
                </a:lnTo>
                <a:close/>
              </a:path>
            </a:pathLst>
          </a:custGeom>
          <a:blipFill>
            <a:blip r:embed="rId5"/>
            <a:stretch>
              <a:fillRect/>
            </a:stretch>
          </a:blipFill>
        </p:spPr>
        <p:txBody>
          <a:bodyPr/>
          <a:lstStyle/>
          <a:p>
            <a:endParaRPr lang="en-US"/>
          </a:p>
        </p:txBody>
      </p:sp>
      <p:sp>
        <p:nvSpPr>
          <p:cNvPr id="6" name="Freeform 6"/>
          <p:cNvSpPr/>
          <p:nvPr/>
        </p:nvSpPr>
        <p:spPr>
          <a:xfrm>
            <a:off x="13304927" y="3409116"/>
            <a:ext cx="7266254" cy="7178454"/>
          </a:xfrm>
          <a:custGeom>
            <a:avLst/>
            <a:gdLst/>
            <a:ahLst/>
            <a:cxnLst/>
            <a:rect l="l" t="t" r="r" b="b"/>
            <a:pathLst>
              <a:path w="7266254" h="7178454">
                <a:moveTo>
                  <a:pt x="0" y="0"/>
                </a:moveTo>
                <a:lnTo>
                  <a:pt x="7266254" y="0"/>
                </a:lnTo>
                <a:lnTo>
                  <a:pt x="7266254" y="7178454"/>
                </a:lnTo>
                <a:lnTo>
                  <a:pt x="0" y="7178454"/>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2661428" y="1235341"/>
            <a:ext cx="12965145" cy="600053"/>
          </a:xfrm>
          <a:prstGeom prst="rect">
            <a:avLst/>
          </a:prstGeom>
        </p:spPr>
        <p:txBody>
          <a:bodyPr lIns="0" tIns="0" rIns="0" bIns="0" rtlCol="0" anchor="t">
            <a:spAutoFit/>
          </a:bodyPr>
          <a:lstStyle/>
          <a:p>
            <a:pPr algn="ctr">
              <a:lnSpc>
                <a:spcPts val="4799"/>
              </a:lnSpc>
            </a:pPr>
            <a:r>
              <a:rPr lang="en-US" sz="3999" b="1">
                <a:solidFill>
                  <a:srgbClr val="FFFFFF"/>
                </a:solidFill>
                <a:latin typeface="Quicksand Bold"/>
                <a:ea typeface="Quicksand Bold"/>
                <a:cs typeface="Quicksand Bold"/>
                <a:sym typeface="Quicksand Bold"/>
              </a:rPr>
              <a:t>feel free to ask any questions !!</a:t>
            </a:r>
          </a:p>
        </p:txBody>
      </p:sp>
      <p:sp>
        <p:nvSpPr>
          <p:cNvPr id="8" name="TextBox 8"/>
          <p:cNvSpPr txBox="1"/>
          <p:nvPr/>
        </p:nvSpPr>
        <p:spPr>
          <a:xfrm>
            <a:off x="1168153" y="1716140"/>
            <a:ext cx="15951694" cy="1452356"/>
          </a:xfrm>
          <a:prstGeom prst="rect">
            <a:avLst/>
          </a:prstGeom>
        </p:spPr>
        <p:txBody>
          <a:bodyPr lIns="0" tIns="0" rIns="0" bIns="0" rtlCol="0" anchor="t">
            <a:spAutoFit/>
          </a:bodyPr>
          <a:lstStyle/>
          <a:p>
            <a:pPr algn="ctr">
              <a:lnSpc>
                <a:spcPts val="10800"/>
              </a:lnSpc>
            </a:pPr>
            <a:r>
              <a:rPr lang="en-US" sz="9000" b="1" spc="-135">
                <a:solidFill>
                  <a:srgbClr val="E5CDFC"/>
                </a:solidFill>
                <a:latin typeface="Poppins Bold"/>
                <a:ea typeface="Poppins Bold"/>
                <a:cs typeface="Poppins Bold"/>
                <a:sym typeface="Poppins Bold"/>
              </a:rPr>
              <a:t>THANK YOU FOR LISTENING!</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2582321" y="7029227"/>
            <a:ext cx="16601326" cy="5669214"/>
          </a:xfrm>
          <a:custGeom>
            <a:avLst/>
            <a:gdLst/>
            <a:ahLst/>
            <a:cxnLst/>
            <a:rect l="l" t="t" r="r" b="b"/>
            <a:pathLst>
              <a:path w="16601326" h="5669214">
                <a:moveTo>
                  <a:pt x="0" y="0"/>
                </a:moveTo>
                <a:lnTo>
                  <a:pt x="16601326" y="0"/>
                </a:lnTo>
                <a:lnTo>
                  <a:pt x="16601326" y="5669215"/>
                </a:lnTo>
                <a:lnTo>
                  <a:pt x="0" y="5669215"/>
                </a:lnTo>
                <a:lnTo>
                  <a:pt x="0" y="0"/>
                </a:lnTo>
                <a:close/>
              </a:path>
            </a:pathLst>
          </a:custGeom>
          <a:blipFill>
            <a:blip r:embed="rId3">
              <a:alphaModFix amt="71000"/>
            </a:blip>
            <a:stretch>
              <a:fillRect l="-19500" r="-26591"/>
            </a:stretch>
          </a:blipFill>
        </p:spPr>
        <p:txBody>
          <a:bodyPr/>
          <a:lstStyle/>
          <a:p>
            <a:endParaRPr lang="en-US"/>
          </a:p>
        </p:txBody>
      </p:sp>
      <p:sp>
        <p:nvSpPr>
          <p:cNvPr id="4" name="Freeform 4"/>
          <p:cNvSpPr/>
          <p:nvPr/>
        </p:nvSpPr>
        <p:spPr>
          <a:xfrm flipH="1">
            <a:off x="-1038673" y="0"/>
            <a:ext cx="6751962" cy="6670376"/>
          </a:xfrm>
          <a:custGeom>
            <a:avLst/>
            <a:gdLst/>
            <a:ahLst/>
            <a:cxnLst/>
            <a:rect l="l" t="t" r="r" b="b"/>
            <a:pathLst>
              <a:path w="6751962" h="6670376">
                <a:moveTo>
                  <a:pt x="6751962" y="0"/>
                </a:moveTo>
                <a:lnTo>
                  <a:pt x="0" y="0"/>
                </a:lnTo>
                <a:lnTo>
                  <a:pt x="0" y="6670376"/>
                </a:lnTo>
                <a:lnTo>
                  <a:pt x="6751962" y="6670376"/>
                </a:lnTo>
                <a:lnTo>
                  <a:pt x="6751962" y="0"/>
                </a:lnTo>
                <a:close/>
              </a:path>
            </a:pathLst>
          </a:custGeom>
          <a:blipFill>
            <a:blip r:embed="rId4"/>
            <a:stretch>
              <a:fillRect/>
            </a:stretch>
          </a:blipFill>
        </p:spPr>
        <p:txBody>
          <a:bodyPr/>
          <a:lstStyle/>
          <a:p>
            <a:endParaRPr lang="en-US"/>
          </a:p>
        </p:txBody>
      </p:sp>
      <p:sp>
        <p:nvSpPr>
          <p:cNvPr id="5" name="Freeform 5"/>
          <p:cNvSpPr/>
          <p:nvPr/>
        </p:nvSpPr>
        <p:spPr>
          <a:xfrm flipH="1">
            <a:off x="-1038673" y="3715970"/>
            <a:ext cx="7836966" cy="7572469"/>
          </a:xfrm>
          <a:custGeom>
            <a:avLst/>
            <a:gdLst/>
            <a:ahLst/>
            <a:cxnLst/>
            <a:rect l="l" t="t" r="r" b="b"/>
            <a:pathLst>
              <a:path w="7836966" h="7572469">
                <a:moveTo>
                  <a:pt x="7836966" y="0"/>
                </a:moveTo>
                <a:lnTo>
                  <a:pt x="0" y="0"/>
                </a:lnTo>
                <a:lnTo>
                  <a:pt x="0" y="7572469"/>
                </a:lnTo>
                <a:lnTo>
                  <a:pt x="7836966" y="7572469"/>
                </a:lnTo>
                <a:lnTo>
                  <a:pt x="7836966" y="0"/>
                </a:lnTo>
                <a:close/>
              </a:path>
            </a:pathLst>
          </a:custGeom>
          <a:blipFill>
            <a:blip r:embed="rId5"/>
            <a:stretch>
              <a:fillRect/>
            </a:stretch>
          </a:blipFill>
        </p:spPr>
        <p:txBody>
          <a:bodyPr/>
          <a:lstStyle/>
          <a:p>
            <a:endParaRPr lang="en-US"/>
          </a:p>
        </p:txBody>
      </p:sp>
      <p:sp>
        <p:nvSpPr>
          <p:cNvPr id="6" name="TextBox 6"/>
          <p:cNvSpPr txBox="1"/>
          <p:nvPr/>
        </p:nvSpPr>
        <p:spPr>
          <a:xfrm>
            <a:off x="5115777" y="257175"/>
            <a:ext cx="12913426" cy="1457325"/>
          </a:xfrm>
          <a:prstGeom prst="rect">
            <a:avLst/>
          </a:prstGeom>
        </p:spPr>
        <p:txBody>
          <a:bodyPr lIns="0" tIns="0" rIns="0" bIns="0" rtlCol="0" anchor="t">
            <a:spAutoFit/>
          </a:bodyPr>
          <a:lstStyle/>
          <a:p>
            <a:pPr algn="r">
              <a:lnSpc>
                <a:spcPts val="10800"/>
              </a:lnSpc>
            </a:pPr>
            <a:r>
              <a:rPr lang="en-US" sz="9000" b="1" spc="-135">
                <a:solidFill>
                  <a:srgbClr val="E5CDFC"/>
                </a:solidFill>
                <a:latin typeface="Poppins Bold"/>
                <a:ea typeface="Poppins Bold"/>
                <a:cs typeface="Poppins Bold"/>
                <a:sym typeface="Poppins Bold"/>
              </a:rPr>
              <a:t>PROJECT OBJECTIVES</a:t>
            </a:r>
          </a:p>
        </p:txBody>
      </p:sp>
      <p:sp>
        <p:nvSpPr>
          <p:cNvPr id="7" name="TextBox 7"/>
          <p:cNvSpPr txBox="1"/>
          <p:nvPr/>
        </p:nvSpPr>
        <p:spPr>
          <a:xfrm>
            <a:off x="6977752" y="1939067"/>
            <a:ext cx="11051451" cy="5090161"/>
          </a:xfrm>
          <a:prstGeom prst="rect">
            <a:avLst/>
          </a:prstGeom>
        </p:spPr>
        <p:txBody>
          <a:bodyPr lIns="0" tIns="0" rIns="0" bIns="0" rtlCol="0" anchor="t">
            <a:spAutoFit/>
          </a:bodyPr>
          <a:lstStyle/>
          <a:p>
            <a:pPr marL="777232" lvl="1" indent="-388616" algn="l">
              <a:lnSpc>
                <a:spcPts val="5039"/>
              </a:lnSpc>
              <a:buFont typeface="Arial"/>
              <a:buChar char="•"/>
            </a:pPr>
            <a:r>
              <a:rPr lang="en-US" sz="3599" b="1">
                <a:solidFill>
                  <a:srgbClr val="FFFFFF"/>
                </a:solidFill>
                <a:latin typeface="Quicksand Bold"/>
                <a:ea typeface="Quicksand Bold"/>
                <a:cs typeface="Quicksand Bold"/>
                <a:sym typeface="Quicksand Bold"/>
              </a:rPr>
              <a:t>Build immersive VR environments inspired by a wide range of books and genres.</a:t>
            </a:r>
          </a:p>
          <a:p>
            <a:pPr algn="l">
              <a:lnSpc>
                <a:spcPts val="5039"/>
              </a:lnSpc>
            </a:pPr>
            <a:endParaRPr lang="en-US" sz="3599" b="1">
              <a:solidFill>
                <a:srgbClr val="FFFFFF"/>
              </a:solidFill>
              <a:latin typeface="Quicksand Bold"/>
              <a:ea typeface="Quicksand Bold"/>
              <a:cs typeface="Quicksand Bold"/>
              <a:sym typeface="Quicksand Bold"/>
            </a:endParaRPr>
          </a:p>
          <a:p>
            <a:pPr marL="777232" lvl="1" indent="-388616" algn="l">
              <a:lnSpc>
                <a:spcPts val="5039"/>
              </a:lnSpc>
              <a:buFont typeface="Arial"/>
              <a:buChar char="•"/>
            </a:pPr>
            <a:r>
              <a:rPr lang="en-US" sz="3599" b="1">
                <a:solidFill>
                  <a:srgbClr val="FFFFFF"/>
                </a:solidFill>
                <a:latin typeface="Quicksand Bold"/>
                <a:ea typeface="Quicksand Bold"/>
                <a:cs typeface="Quicksand Bold"/>
                <a:sym typeface="Quicksand Bold"/>
              </a:rPr>
              <a:t>Enhance reader engagement and enjoyment through interactive, story-driven spaces.</a:t>
            </a:r>
          </a:p>
          <a:p>
            <a:pPr algn="l">
              <a:lnSpc>
                <a:spcPts val="5039"/>
              </a:lnSpc>
            </a:pPr>
            <a:endParaRPr lang="en-US" sz="3599" b="1">
              <a:solidFill>
                <a:srgbClr val="FFFFFF"/>
              </a:solidFill>
              <a:latin typeface="Quicksand Bold"/>
              <a:ea typeface="Quicksand Bold"/>
              <a:cs typeface="Quicksand Bold"/>
              <a:sym typeface="Quicksand Bold"/>
            </a:endParaRPr>
          </a:p>
          <a:p>
            <a:pPr marL="777232" lvl="1" indent="-388616" algn="l">
              <a:lnSpc>
                <a:spcPts val="5039"/>
              </a:lnSpc>
              <a:buFont typeface="Arial"/>
              <a:buChar char="•"/>
            </a:pPr>
            <a:r>
              <a:rPr lang="en-US" sz="3599" b="1">
                <a:solidFill>
                  <a:srgbClr val="FFFFFF"/>
                </a:solidFill>
                <a:latin typeface="Quicksand Bold"/>
                <a:ea typeface="Quicksand Bold"/>
                <a:cs typeface="Quicksand Bold"/>
                <a:sym typeface="Quicksand Bold"/>
              </a:rPr>
              <a:t>Support all types of readers; casual, passionate, genre-specific, or exploratory.</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2"/>
            <a:stretch>
              <a:fillRect l="-12566" r="-12566"/>
            </a:stretch>
          </a:blipFill>
        </p:spPr>
        <p:txBody>
          <a:bodyPr/>
          <a:lstStyle/>
          <a:p>
            <a:endParaRPr lang="en-US"/>
          </a:p>
        </p:txBody>
      </p:sp>
      <p:sp>
        <p:nvSpPr>
          <p:cNvPr id="3" name="Freeform 3"/>
          <p:cNvSpPr/>
          <p:nvPr/>
        </p:nvSpPr>
        <p:spPr>
          <a:xfrm>
            <a:off x="2582321" y="7029227"/>
            <a:ext cx="16601326" cy="5669214"/>
          </a:xfrm>
          <a:custGeom>
            <a:avLst/>
            <a:gdLst/>
            <a:ahLst/>
            <a:cxnLst/>
            <a:rect l="l" t="t" r="r" b="b"/>
            <a:pathLst>
              <a:path w="16601326" h="5669214">
                <a:moveTo>
                  <a:pt x="0" y="0"/>
                </a:moveTo>
                <a:lnTo>
                  <a:pt x="16601326" y="0"/>
                </a:lnTo>
                <a:lnTo>
                  <a:pt x="16601326" y="5669215"/>
                </a:lnTo>
                <a:lnTo>
                  <a:pt x="0" y="5669215"/>
                </a:lnTo>
                <a:lnTo>
                  <a:pt x="0" y="0"/>
                </a:lnTo>
                <a:close/>
              </a:path>
            </a:pathLst>
          </a:custGeom>
          <a:blipFill>
            <a:blip r:embed="rId3">
              <a:alphaModFix amt="71000"/>
            </a:blip>
            <a:stretch>
              <a:fillRect l="-19500" r="-26591"/>
            </a:stretch>
          </a:blipFill>
        </p:spPr>
        <p:txBody>
          <a:bodyPr/>
          <a:lstStyle/>
          <a:p>
            <a:endParaRPr lang="en-US"/>
          </a:p>
        </p:txBody>
      </p:sp>
      <p:sp>
        <p:nvSpPr>
          <p:cNvPr id="4" name="Freeform 4"/>
          <p:cNvSpPr/>
          <p:nvPr/>
        </p:nvSpPr>
        <p:spPr>
          <a:xfrm flipH="1">
            <a:off x="-1038673" y="0"/>
            <a:ext cx="6751962" cy="6670376"/>
          </a:xfrm>
          <a:custGeom>
            <a:avLst/>
            <a:gdLst/>
            <a:ahLst/>
            <a:cxnLst/>
            <a:rect l="l" t="t" r="r" b="b"/>
            <a:pathLst>
              <a:path w="6751962" h="6670376">
                <a:moveTo>
                  <a:pt x="6751962" y="0"/>
                </a:moveTo>
                <a:lnTo>
                  <a:pt x="0" y="0"/>
                </a:lnTo>
                <a:lnTo>
                  <a:pt x="0" y="6670376"/>
                </a:lnTo>
                <a:lnTo>
                  <a:pt x="6751962" y="6670376"/>
                </a:lnTo>
                <a:lnTo>
                  <a:pt x="6751962" y="0"/>
                </a:lnTo>
                <a:close/>
              </a:path>
            </a:pathLst>
          </a:custGeom>
          <a:blipFill>
            <a:blip r:embed="rId4"/>
            <a:stretch>
              <a:fillRect/>
            </a:stretch>
          </a:blipFill>
        </p:spPr>
        <p:txBody>
          <a:bodyPr/>
          <a:lstStyle/>
          <a:p>
            <a:endParaRPr lang="en-US"/>
          </a:p>
        </p:txBody>
      </p:sp>
      <p:sp>
        <p:nvSpPr>
          <p:cNvPr id="5" name="Freeform 5"/>
          <p:cNvSpPr/>
          <p:nvPr/>
        </p:nvSpPr>
        <p:spPr>
          <a:xfrm flipH="1">
            <a:off x="-1038673" y="3715970"/>
            <a:ext cx="7836966" cy="7572469"/>
          </a:xfrm>
          <a:custGeom>
            <a:avLst/>
            <a:gdLst/>
            <a:ahLst/>
            <a:cxnLst/>
            <a:rect l="l" t="t" r="r" b="b"/>
            <a:pathLst>
              <a:path w="7836966" h="7572469">
                <a:moveTo>
                  <a:pt x="7836966" y="0"/>
                </a:moveTo>
                <a:lnTo>
                  <a:pt x="0" y="0"/>
                </a:lnTo>
                <a:lnTo>
                  <a:pt x="0" y="7572469"/>
                </a:lnTo>
                <a:lnTo>
                  <a:pt x="7836966" y="7572469"/>
                </a:lnTo>
                <a:lnTo>
                  <a:pt x="7836966" y="0"/>
                </a:lnTo>
                <a:close/>
              </a:path>
            </a:pathLst>
          </a:custGeom>
          <a:blipFill>
            <a:blip r:embed="rId5"/>
            <a:stretch>
              <a:fillRect/>
            </a:stretch>
          </a:blipFill>
        </p:spPr>
        <p:txBody>
          <a:bodyPr/>
          <a:lstStyle/>
          <a:p>
            <a:endParaRPr lang="en-US"/>
          </a:p>
        </p:txBody>
      </p:sp>
      <p:sp>
        <p:nvSpPr>
          <p:cNvPr id="6" name="TextBox 6"/>
          <p:cNvSpPr txBox="1"/>
          <p:nvPr/>
        </p:nvSpPr>
        <p:spPr>
          <a:xfrm>
            <a:off x="6207849" y="2622121"/>
            <a:ext cx="11821355" cy="3175636"/>
          </a:xfrm>
          <a:prstGeom prst="rect">
            <a:avLst/>
          </a:prstGeom>
        </p:spPr>
        <p:txBody>
          <a:bodyPr lIns="0" tIns="0" rIns="0" bIns="0" rtlCol="0" anchor="t">
            <a:spAutoFit/>
          </a:bodyPr>
          <a:lstStyle/>
          <a:p>
            <a:pPr marL="777232" lvl="1" indent="-388616" algn="l">
              <a:lnSpc>
                <a:spcPts val="5039"/>
              </a:lnSpc>
              <a:buFont typeface="Arial"/>
              <a:buChar char="•"/>
            </a:pPr>
            <a:r>
              <a:rPr lang="en-US" sz="3599" b="1">
                <a:solidFill>
                  <a:srgbClr val="FFFFFF"/>
                </a:solidFill>
                <a:latin typeface="Quicksand Bold"/>
                <a:ea typeface="Quicksand Bold"/>
                <a:cs typeface="Quicksand Bold"/>
                <a:sym typeface="Quicksand Bold"/>
              </a:rPr>
              <a:t>Offer social features like shared libraries, co-exploration, and virtual book clubs.</a:t>
            </a:r>
          </a:p>
          <a:p>
            <a:pPr algn="l">
              <a:lnSpc>
                <a:spcPts val="5039"/>
              </a:lnSpc>
            </a:pPr>
            <a:endParaRPr lang="en-US" sz="3599" b="1">
              <a:solidFill>
                <a:srgbClr val="FFFFFF"/>
              </a:solidFill>
              <a:latin typeface="Quicksand Bold"/>
              <a:ea typeface="Quicksand Bold"/>
              <a:cs typeface="Quicksand Bold"/>
              <a:sym typeface="Quicksand Bold"/>
            </a:endParaRPr>
          </a:p>
          <a:p>
            <a:pPr marL="777232" lvl="1" indent="-388616" algn="l">
              <a:lnSpc>
                <a:spcPts val="5039"/>
              </a:lnSpc>
              <a:buFont typeface="Arial"/>
              <a:buChar char="•"/>
            </a:pPr>
            <a:r>
              <a:rPr lang="en-US" sz="3599" b="1">
                <a:solidFill>
                  <a:srgbClr val="FFFFFF"/>
                </a:solidFill>
                <a:latin typeface="Quicksand Bold"/>
                <a:ea typeface="Quicksand Bold"/>
                <a:cs typeface="Quicksand Bold"/>
                <a:sym typeface="Quicksand Bold"/>
              </a:rPr>
              <a:t>Grow the platform through curated content, partnerships, and community adoption.</a:t>
            </a:r>
          </a:p>
        </p:txBody>
      </p:sp>
      <p:sp>
        <p:nvSpPr>
          <p:cNvPr id="7" name="TextBox 7"/>
          <p:cNvSpPr txBox="1"/>
          <p:nvPr/>
        </p:nvSpPr>
        <p:spPr>
          <a:xfrm>
            <a:off x="5115777" y="257175"/>
            <a:ext cx="12913426" cy="1457325"/>
          </a:xfrm>
          <a:prstGeom prst="rect">
            <a:avLst/>
          </a:prstGeom>
        </p:spPr>
        <p:txBody>
          <a:bodyPr lIns="0" tIns="0" rIns="0" bIns="0" rtlCol="0" anchor="t">
            <a:spAutoFit/>
          </a:bodyPr>
          <a:lstStyle/>
          <a:p>
            <a:pPr algn="r">
              <a:lnSpc>
                <a:spcPts val="10800"/>
              </a:lnSpc>
            </a:pPr>
            <a:r>
              <a:rPr lang="en-US" sz="9000" b="1" spc="-135">
                <a:solidFill>
                  <a:srgbClr val="E5CDFC"/>
                </a:solidFill>
                <a:latin typeface="Poppins Bold"/>
                <a:ea typeface="Poppins Bold"/>
                <a:cs typeface="Poppins Bold"/>
                <a:sym typeface="Poppins Bold"/>
              </a:rPr>
              <a:t>PROJECT OBJECTIVES</a:t>
            </a:r>
          </a:p>
        </p:txBody>
      </p:sp>
      <p:sp>
        <p:nvSpPr>
          <p:cNvPr id="8" name="TextBox 8"/>
          <p:cNvSpPr txBox="1"/>
          <p:nvPr/>
        </p:nvSpPr>
        <p:spPr>
          <a:xfrm>
            <a:off x="16975227" y="1431607"/>
            <a:ext cx="1293723" cy="651511"/>
          </a:xfrm>
          <a:prstGeom prst="rect">
            <a:avLst/>
          </a:prstGeom>
        </p:spPr>
        <p:txBody>
          <a:bodyPr lIns="0" tIns="0" rIns="0" bIns="0" rtlCol="0" anchor="t">
            <a:spAutoFit/>
          </a:bodyPr>
          <a:lstStyle/>
          <a:p>
            <a:pPr algn="l">
              <a:lnSpc>
                <a:spcPts val="5039"/>
              </a:lnSpc>
            </a:pPr>
            <a:r>
              <a:rPr lang="en-US" sz="3599" b="1">
                <a:solidFill>
                  <a:srgbClr val="E5CDFC"/>
                </a:solidFill>
                <a:latin typeface="Poppins Bold"/>
                <a:ea typeface="Poppins Bold"/>
                <a:cs typeface="Poppins Bold"/>
                <a:sym typeface="Poppins Bold"/>
              </a:rPr>
              <a:t>cont.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Freeform 3"/>
          <p:cNvSpPr/>
          <p:nvPr/>
        </p:nvSpPr>
        <p:spPr>
          <a:xfrm>
            <a:off x="0" y="9036841"/>
            <a:ext cx="18288000" cy="2187348"/>
          </a:xfrm>
          <a:custGeom>
            <a:avLst/>
            <a:gdLst/>
            <a:ahLst/>
            <a:cxnLst/>
            <a:rect l="l" t="t" r="r" b="b"/>
            <a:pathLst>
              <a:path w="18288000" h="2187348">
                <a:moveTo>
                  <a:pt x="0" y="0"/>
                </a:moveTo>
                <a:lnTo>
                  <a:pt x="18288000" y="0"/>
                </a:lnTo>
                <a:lnTo>
                  <a:pt x="18288000" y="2187349"/>
                </a:lnTo>
                <a:lnTo>
                  <a:pt x="0" y="2187349"/>
                </a:lnTo>
                <a:lnTo>
                  <a:pt x="0" y="0"/>
                </a:lnTo>
                <a:close/>
              </a:path>
            </a:pathLst>
          </a:custGeom>
          <a:blipFill>
            <a:blip r:embed="rId3">
              <a:alphaModFix amt="71000"/>
            </a:blip>
            <a:stretch>
              <a:fillRect l="-19500" t="-39216" r="-26591" b="-146297"/>
            </a:stretch>
          </a:blipFill>
        </p:spPr>
        <p:txBody>
          <a:bodyPr/>
          <a:lstStyle/>
          <a:p>
            <a:endParaRPr lang="en-US"/>
          </a:p>
        </p:txBody>
      </p:sp>
      <p:sp>
        <p:nvSpPr>
          <p:cNvPr id="4" name="Freeform 4"/>
          <p:cNvSpPr/>
          <p:nvPr/>
        </p:nvSpPr>
        <p:spPr>
          <a:xfrm>
            <a:off x="11580066" y="256588"/>
            <a:ext cx="9734353" cy="9405819"/>
          </a:xfrm>
          <a:custGeom>
            <a:avLst/>
            <a:gdLst/>
            <a:ahLst/>
            <a:cxnLst/>
            <a:rect l="l" t="t" r="r" b="b"/>
            <a:pathLst>
              <a:path w="9734353" h="9405819">
                <a:moveTo>
                  <a:pt x="0" y="0"/>
                </a:moveTo>
                <a:lnTo>
                  <a:pt x="9734353" y="0"/>
                </a:lnTo>
                <a:lnTo>
                  <a:pt x="9734353" y="9405818"/>
                </a:lnTo>
                <a:lnTo>
                  <a:pt x="0" y="9405818"/>
                </a:lnTo>
                <a:lnTo>
                  <a:pt x="0" y="0"/>
                </a:lnTo>
                <a:close/>
              </a:path>
            </a:pathLst>
          </a:custGeom>
          <a:blipFill>
            <a:blip r:embed="rId4"/>
            <a:stretch>
              <a:fillRect/>
            </a:stretch>
          </a:blipFill>
        </p:spPr>
        <p:txBody>
          <a:bodyPr/>
          <a:lstStyle/>
          <a:p>
            <a:endParaRPr lang="en-US"/>
          </a:p>
        </p:txBody>
      </p:sp>
      <p:sp>
        <p:nvSpPr>
          <p:cNvPr id="5" name="Freeform 5"/>
          <p:cNvSpPr/>
          <p:nvPr/>
        </p:nvSpPr>
        <p:spPr>
          <a:xfrm flipH="1">
            <a:off x="-1416148" y="7058547"/>
            <a:ext cx="4368980" cy="4994812"/>
          </a:xfrm>
          <a:custGeom>
            <a:avLst/>
            <a:gdLst/>
            <a:ahLst/>
            <a:cxnLst/>
            <a:rect l="l" t="t" r="r" b="b"/>
            <a:pathLst>
              <a:path w="4368980" h="4994812">
                <a:moveTo>
                  <a:pt x="4368980" y="0"/>
                </a:moveTo>
                <a:lnTo>
                  <a:pt x="0" y="0"/>
                </a:lnTo>
                <a:lnTo>
                  <a:pt x="0" y="4994813"/>
                </a:lnTo>
                <a:lnTo>
                  <a:pt x="4368980" y="4994813"/>
                </a:lnTo>
                <a:lnTo>
                  <a:pt x="4368980" y="0"/>
                </a:lnTo>
                <a:close/>
              </a:path>
            </a:pathLst>
          </a:custGeom>
          <a:blipFill>
            <a:blip r:embed="rId5"/>
            <a:stretch>
              <a:fillRect l="-7861" r="-7861"/>
            </a:stretch>
          </a:blipFill>
        </p:spPr>
        <p:txBody>
          <a:bodyPr/>
          <a:lstStyle/>
          <a:p>
            <a:endParaRPr lang="en-US"/>
          </a:p>
        </p:txBody>
      </p:sp>
      <p:sp>
        <p:nvSpPr>
          <p:cNvPr id="6" name="TextBox 6"/>
          <p:cNvSpPr txBox="1"/>
          <p:nvPr/>
        </p:nvSpPr>
        <p:spPr>
          <a:xfrm>
            <a:off x="123825" y="380413"/>
            <a:ext cx="12304232" cy="1323997"/>
          </a:xfrm>
          <a:prstGeom prst="rect">
            <a:avLst/>
          </a:prstGeom>
        </p:spPr>
        <p:txBody>
          <a:bodyPr lIns="0" tIns="0" rIns="0" bIns="0" rtlCol="0" anchor="t">
            <a:spAutoFit/>
          </a:bodyPr>
          <a:lstStyle/>
          <a:p>
            <a:pPr algn="ctr">
              <a:lnSpc>
                <a:spcPts val="9960"/>
              </a:lnSpc>
            </a:pPr>
            <a:r>
              <a:rPr lang="en-US" sz="8300" b="1" spc="-124">
                <a:solidFill>
                  <a:srgbClr val="E5CDFC"/>
                </a:solidFill>
                <a:latin typeface="Poppins Bold"/>
                <a:ea typeface="Poppins Bold"/>
                <a:cs typeface="Poppins Bold"/>
                <a:sym typeface="Poppins Bold"/>
              </a:rPr>
              <a:t>PROJECT DESCRIPTION</a:t>
            </a:r>
          </a:p>
        </p:txBody>
      </p:sp>
      <p:sp>
        <p:nvSpPr>
          <p:cNvPr id="7" name="TextBox 7"/>
          <p:cNvSpPr txBox="1"/>
          <p:nvPr/>
        </p:nvSpPr>
        <p:spPr>
          <a:xfrm>
            <a:off x="496387" y="1929667"/>
            <a:ext cx="12578174" cy="3124200"/>
          </a:xfrm>
          <a:prstGeom prst="rect">
            <a:avLst/>
          </a:prstGeom>
        </p:spPr>
        <p:txBody>
          <a:bodyPr lIns="0" tIns="0" rIns="0" bIns="0" rtlCol="0" anchor="t">
            <a:spAutoFit/>
          </a:bodyPr>
          <a:lstStyle/>
          <a:p>
            <a:pPr algn="l">
              <a:lnSpc>
                <a:spcPts val="4199"/>
              </a:lnSpc>
            </a:pPr>
            <a:r>
              <a:rPr lang="en-US" sz="2999" b="1">
                <a:solidFill>
                  <a:srgbClr val="FFFFFF"/>
                </a:solidFill>
                <a:latin typeface="Quicksand Bold"/>
                <a:ea typeface="Quicksand Bold"/>
                <a:cs typeface="Quicksand Bold"/>
                <a:sym typeface="Quicksand Bold"/>
              </a:rPr>
              <a:t>SetScene is a VR application that lets users explore literature inside fully crafted 3D worlds. Each book features themed environments; virtual libraries, iconic scenes, and interactive elements, that encourage exploration and deepen immersion. Readers can walk through story settings, discover hidden details, read inside atmospheric spaces, or join others in shared virtual experiences.</a:t>
            </a:r>
          </a:p>
        </p:txBody>
      </p:sp>
      <p:sp>
        <p:nvSpPr>
          <p:cNvPr id="8" name="TextBox 8"/>
          <p:cNvSpPr txBox="1"/>
          <p:nvPr/>
        </p:nvSpPr>
        <p:spPr>
          <a:xfrm>
            <a:off x="496387" y="5379932"/>
            <a:ext cx="12578174" cy="1552575"/>
          </a:xfrm>
          <a:prstGeom prst="rect">
            <a:avLst/>
          </a:prstGeom>
        </p:spPr>
        <p:txBody>
          <a:bodyPr lIns="0" tIns="0" rIns="0" bIns="0" rtlCol="0" anchor="t">
            <a:spAutoFit/>
          </a:bodyPr>
          <a:lstStyle/>
          <a:p>
            <a:pPr algn="l">
              <a:lnSpc>
                <a:spcPts val="4199"/>
              </a:lnSpc>
            </a:pPr>
            <a:r>
              <a:rPr lang="en-US" sz="2999" b="1">
                <a:solidFill>
                  <a:srgbClr val="FFFFFF"/>
                </a:solidFill>
                <a:latin typeface="Quicksand Bold"/>
                <a:ea typeface="Quicksand Bold"/>
                <a:cs typeface="Quicksand Bold"/>
                <a:sym typeface="Quicksand Bold"/>
              </a:rPr>
              <a:t>Designed for enjoyment, creativity, and community, SetScene merges immersive technology with the magic of storytelling to create a new way to read.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4"/>
            <a:stretch>
              <a:fillRect l="-12566" r="-12566"/>
            </a:stretch>
          </a:blipFill>
        </p:spPr>
        <p:txBody>
          <a:bodyPr/>
          <a:lstStyle/>
          <a:p>
            <a:endParaRPr lang="en-US"/>
          </a:p>
        </p:txBody>
      </p:sp>
      <p:sp>
        <p:nvSpPr>
          <p:cNvPr id="3" name="Freeform 3"/>
          <p:cNvSpPr/>
          <p:nvPr/>
        </p:nvSpPr>
        <p:spPr>
          <a:xfrm>
            <a:off x="-1910546" y="7852895"/>
            <a:ext cx="20457900" cy="6986202"/>
          </a:xfrm>
          <a:custGeom>
            <a:avLst/>
            <a:gdLst/>
            <a:ahLst/>
            <a:cxnLst/>
            <a:rect l="l" t="t" r="r" b="b"/>
            <a:pathLst>
              <a:path w="20457900" h="6986202">
                <a:moveTo>
                  <a:pt x="0" y="0"/>
                </a:moveTo>
                <a:lnTo>
                  <a:pt x="20457900" y="0"/>
                </a:lnTo>
                <a:lnTo>
                  <a:pt x="20457900" y="6986202"/>
                </a:lnTo>
                <a:lnTo>
                  <a:pt x="0" y="6986202"/>
                </a:lnTo>
                <a:lnTo>
                  <a:pt x="0" y="0"/>
                </a:lnTo>
                <a:close/>
              </a:path>
            </a:pathLst>
          </a:custGeom>
          <a:blipFill>
            <a:blip r:embed="rId5">
              <a:alphaModFix amt="71000"/>
            </a:blip>
            <a:stretch>
              <a:fillRect l="-19500" r="-26591"/>
            </a:stretch>
          </a:blipFill>
        </p:spPr>
        <p:txBody>
          <a:bodyPr/>
          <a:lstStyle/>
          <a:p>
            <a:endParaRPr lang="en-US"/>
          </a:p>
        </p:txBody>
      </p:sp>
      <p:sp>
        <p:nvSpPr>
          <p:cNvPr id="4" name="Freeform 4"/>
          <p:cNvSpPr/>
          <p:nvPr/>
        </p:nvSpPr>
        <p:spPr>
          <a:xfrm flipH="1">
            <a:off x="-1456699" y="5298029"/>
            <a:ext cx="5033655" cy="4972832"/>
          </a:xfrm>
          <a:custGeom>
            <a:avLst/>
            <a:gdLst/>
            <a:ahLst/>
            <a:cxnLst/>
            <a:rect l="l" t="t" r="r" b="b"/>
            <a:pathLst>
              <a:path w="5033655" h="4972832">
                <a:moveTo>
                  <a:pt x="5033655" y="0"/>
                </a:moveTo>
                <a:lnTo>
                  <a:pt x="0" y="0"/>
                </a:lnTo>
                <a:lnTo>
                  <a:pt x="0" y="4972832"/>
                </a:lnTo>
                <a:lnTo>
                  <a:pt x="5033655" y="4972832"/>
                </a:lnTo>
                <a:lnTo>
                  <a:pt x="5033655" y="0"/>
                </a:lnTo>
                <a:close/>
              </a:path>
            </a:pathLst>
          </a:custGeom>
          <a:blipFill>
            <a:blip r:embed="rId6"/>
            <a:stretch>
              <a:fillRect/>
            </a:stretch>
          </a:blipFill>
        </p:spPr>
        <p:txBody>
          <a:bodyPr/>
          <a:lstStyle/>
          <a:p>
            <a:endParaRPr lang="en-US"/>
          </a:p>
        </p:txBody>
      </p:sp>
      <p:sp>
        <p:nvSpPr>
          <p:cNvPr id="5" name="Freeform 5"/>
          <p:cNvSpPr/>
          <p:nvPr/>
        </p:nvSpPr>
        <p:spPr>
          <a:xfrm>
            <a:off x="-500572" y="4222895"/>
            <a:ext cx="6072444" cy="7123101"/>
          </a:xfrm>
          <a:custGeom>
            <a:avLst/>
            <a:gdLst/>
            <a:ahLst/>
            <a:cxnLst/>
            <a:rect l="l" t="t" r="r" b="b"/>
            <a:pathLst>
              <a:path w="6072444" h="7123101">
                <a:moveTo>
                  <a:pt x="0" y="0"/>
                </a:moveTo>
                <a:lnTo>
                  <a:pt x="6072444" y="0"/>
                </a:lnTo>
                <a:lnTo>
                  <a:pt x="6072444" y="7123101"/>
                </a:lnTo>
                <a:lnTo>
                  <a:pt x="0" y="7123101"/>
                </a:lnTo>
                <a:lnTo>
                  <a:pt x="0" y="0"/>
                </a:lnTo>
                <a:close/>
              </a:path>
            </a:pathLst>
          </a:custGeom>
          <a:blipFill>
            <a:blip r:embed="rId7"/>
            <a:stretch>
              <a:fillRect/>
            </a:stretch>
          </a:blipFill>
        </p:spPr>
        <p:txBody>
          <a:bodyPr/>
          <a:lstStyle/>
          <a:p>
            <a:endParaRPr lang="en-US"/>
          </a:p>
        </p:txBody>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4947350" y="1248908"/>
            <a:ext cx="12973700" cy="5560157"/>
          </a:xfrm>
          <a:prstGeom prst="rect">
            <a:avLst/>
          </a:prstGeom>
        </p:spPr>
      </p:pic>
      <p:sp>
        <p:nvSpPr>
          <p:cNvPr id="7" name="TextBox 7"/>
          <p:cNvSpPr txBox="1"/>
          <p:nvPr/>
        </p:nvSpPr>
        <p:spPr>
          <a:xfrm>
            <a:off x="565966" y="180953"/>
            <a:ext cx="5189126" cy="1457369"/>
          </a:xfrm>
          <a:prstGeom prst="rect">
            <a:avLst/>
          </a:prstGeom>
        </p:spPr>
        <p:txBody>
          <a:bodyPr lIns="0" tIns="0" rIns="0" bIns="0" rtlCol="0" anchor="t">
            <a:spAutoFit/>
          </a:bodyPr>
          <a:lstStyle/>
          <a:p>
            <a:pPr algn="l">
              <a:lnSpc>
                <a:spcPts val="10800"/>
              </a:lnSpc>
            </a:pPr>
            <a:r>
              <a:rPr lang="en-US" sz="9000" b="1" spc="-135">
                <a:solidFill>
                  <a:srgbClr val="E5CDFC"/>
                </a:solidFill>
                <a:latin typeface="Poppins Bold"/>
                <a:ea typeface="Poppins Bold"/>
                <a:cs typeface="Poppins Bold"/>
                <a:sym typeface="Poppins Bold"/>
              </a:rPr>
              <a:t>DEMO</a:t>
            </a:r>
          </a:p>
        </p:txBody>
      </p:sp>
      <p:sp>
        <p:nvSpPr>
          <p:cNvPr id="8" name="TextBox 8"/>
          <p:cNvSpPr txBox="1"/>
          <p:nvPr/>
        </p:nvSpPr>
        <p:spPr>
          <a:xfrm>
            <a:off x="320393" y="1756052"/>
            <a:ext cx="5251480" cy="2467174"/>
          </a:xfrm>
          <a:prstGeom prst="rect">
            <a:avLst/>
          </a:prstGeom>
        </p:spPr>
        <p:txBody>
          <a:bodyPr lIns="0" tIns="0" rIns="0" bIns="0" rtlCol="0" anchor="t">
            <a:spAutoFit/>
          </a:bodyPr>
          <a:lstStyle/>
          <a:p>
            <a:pPr marL="582936" lvl="1" indent="-291468" algn="l">
              <a:lnSpc>
                <a:spcPts val="3240"/>
              </a:lnSpc>
              <a:buFont typeface="Arial"/>
              <a:buChar char="•"/>
            </a:pPr>
            <a:r>
              <a:rPr lang="en-US" sz="2700" b="1">
                <a:solidFill>
                  <a:srgbClr val="FFFFFF"/>
                </a:solidFill>
                <a:latin typeface="Quicksand Bold"/>
                <a:ea typeface="Quicksand Bold"/>
                <a:cs typeface="Quicksand Bold"/>
                <a:sym typeface="Quicksand Bold"/>
              </a:rPr>
              <a:t>website development</a:t>
            </a:r>
          </a:p>
          <a:p>
            <a:pPr marL="1165873" lvl="2" indent="-388624" algn="l">
              <a:lnSpc>
                <a:spcPts val="3240"/>
              </a:lnSpc>
              <a:buFont typeface="Arial"/>
              <a:buChar char="⚬"/>
            </a:pPr>
            <a:r>
              <a:rPr lang="en-US" sz="2700" b="1">
                <a:solidFill>
                  <a:srgbClr val="FFFFFF"/>
                </a:solidFill>
                <a:latin typeface="Quicksand Bold"/>
                <a:ea typeface="Quicksand Bold"/>
                <a:cs typeface="Quicksand Bold"/>
                <a:sym typeface="Quicksand Bold"/>
              </a:rPr>
              <a:t>lovable.dev</a:t>
            </a:r>
          </a:p>
          <a:p>
            <a:pPr marL="582936" lvl="1" indent="-291468" algn="l">
              <a:lnSpc>
                <a:spcPts val="3240"/>
              </a:lnSpc>
              <a:buFont typeface="Arial"/>
              <a:buChar char="•"/>
            </a:pPr>
            <a:r>
              <a:rPr lang="en-US" sz="2700" b="1">
                <a:solidFill>
                  <a:srgbClr val="FFFFFF"/>
                </a:solidFill>
                <a:latin typeface="Quicksand Bold"/>
                <a:ea typeface="Quicksand Bold"/>
                <a:cs typeface="Quicksand Bold"/>
                <a:sym typeface="Quicksand Bold"/>
              </a:rPr>
              <a:t>video generation</a:t>
            </a:r>
          </a:p>
          <a:p>
            <a:pPr marL="1165873" lvl="2" indent="-388624" algn="l">
              <a:lnSpc>
                <a:spcPts val="3240"/>
              </a:lnSpc>
              <a:buFont typeface="Arial"/>
              <a:buChar char="⚬"/>
            </a:pPr>
            <a:r>
              <a:rPr lang="en-US" sz="2700" b="1">
                <a:solidFill>
                  <a:srgbClr val="FFFFFF"/>
                </a:solidFill>
                <a:latin typeface="Quicksand Bold"/>
                <a:ea typeface="Quicksand Bold"/>
                <a:cs typeface="Quicksand Bold"/>
                <a:sym typeface="Quicksand Bold"/>
              </a:rPr>
              <a:t>meta.ai</a:t>
            </a:r>
          </a:p>
          <a:p>
            <a:pPr marL="582936" lvl="1" indent="-291468" algn="l">
              <a:lnSpc>
                <a:spcPts val="3240"/>
              </a:lnSpc>
              <a:buFont typeface="Arial"/>
              <a:buChar char="•"/>
            </a:pPr>
            <a:r>
              <a:rPr lang="en-US" sz="2700" b="1">
                <a:solidFill>
                  <a:srgbClr val="FFFFFF"/>
                </a:solidFill>
                <a:latin typeface="Quicksand Bold"/>
                <a:ea typeface="Quicksand Bold"/>
                <a:cs typeface="Quicksand Bold"/>
                <a:sym typeface="Quicksand Bold"/>
              </a:rPr>
              <a:t>voice generation</a:t>
            </a:r>
          </a:p>
          <a:p>
            <a:pPr marL="1165873" lvl="2" indent="-388624" algn="l">
              <a:lnSpc>
                <a:spcPts val="3240"/>
              </a:lnSpc>
              <a:buFont typeface="Arial"/>
              <a:buChar char="⚬"/>
            </a:pPr>
            <a:r>
              <a:rPr lang="en-US" sz="2700" b="1">
                <a:solidFill>
                  <a:srgbClr val="FFFFFF"/>
                </a:solidFill>
                <a:latin typeface="Quicksand Bold"/>
                <a:ea typeface="Quicksand Bold"/>
                <a:cs typeface="Quicksand Bold"/>
                <a:sym typeface="Quicksand Bold"/>
              </a:rPr>
              <a:t>naturalreaders.com</a:t>
            </a:r>
          </a:p>
        </p:txBody>
      </p:sp>
    </p:spTree>
  </p:cSld>
  <p:clrMapOvr>
    <a:masterClrMapping/>
  </p:clrMapOvr>
  <p:transition spd="slow">
    <p:fade/>
  </p:transition>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V="1">
            <a:off x="4000500" y="-4000500"/>
            <a:ext cx="10287000" cy="18288000"/>
          </a:xfrm>
          <a:custGeom>
            <a:avLst/>
            <a:gdLst/>
            <a:ahLst/>
            <a:cxnLst/>
            <a:rect l="l" t="t" r="r" b="b"/>
            <a:pathLst>
              <a:path w="10287000" h="18288000">
                <a:moveTo>
                  <a:pt x="10287000" y="18288000"/>
                </a:moveTo>
                <a:lnTo>
                  <a:pt x="10287000" y="0"/>
                </a:lnTo>
                <a:lnTo>
                  <a:pt x="0" y="0"/>
                </a:lnTo>
                <a:lnTo>
                  <a:pt x="0" y="18288000"/>
                </a:lnTo>
                <a:lnTo>
                  <a:pt x="10287000" y="18288000"/>
                </a:lnTo>
                <a:close/>
              </a:path>
            </a:pathLst>
          </a:custGeom>
          <a:blipFill>
            <a:blip r:embed="rId2"/>
            <a:stretch>
              <a:fillRect l="-12566" r="-12566"/>
            </a:stretch>
          </a:blipFill>
        </p:spPr>
        <p:txBody>
          <a:bodyPr/>
          <a:lstStyle/>
          <a:p>
            <a:endParaRPr lang="en-US"/>
          </a:p>
        </p:txBody>
      </p:sp>
      <p:sp>
        <p:nvSpPr>
          <p:cNvPr id="3" name="TextBox 3"/>
          <p:cNvSpPr txBox="1"/>
          <p:nvPr/>
        </p:nvSpPr>
        <p:spPr>
          <a:xfrm>
            <a:off x="3957636" y="21215"/>
            <a:ext cx="14492289" cy="1370658"/>
          </a:xfrm>
          <a:prstGeom prst="rect">
            <a:avLst/>
          </a:prstGeom>
        </p:spPr>
        <p:txBody>
          <a:bodyPr lIns="0" tIns="0" rIns="0" bIns="0" rtlCol="0" anchor="t">
            <a:spAutoFit/>
          </a:bodyPr>
          <a:lstStyle/>
          <a:p>
            <a:pPr algn="ctr">
              <a:lnSpc>
                <a:spcPts val="10117"/>
              </a:lnSpc>
            </a:pPr>
            <a:r>
              <a:rPr lang="en-US" sz="8431" b="1" spc="-126">
                <a:solidFill>
                  <a:srgbClr val="E5CDFC"/>
                </a:solidFill>
                <a:latin typeface="Poppins Bold"/>
                <a:ea typeface="Poppins Bold"/>
                <a:cs typeface="Poppins Bold"/>
                <a:sym typeface="Poppins Bold"/>
              </a:rPr>
              <a:t>BUSINESS MODEL CANVAS</a:t>
            </a:r>
          </a:p>
        </p:txBody>
      </p:sp>
      <p:sp>
        <p:nvSpPr>
          <p:cNvPr id="4" name="Freeform 4"/>
          <p:cNvSpPr/>
          <p:nvPr/>
        </p:nvSpPr>
        <p:spPr>
          <a:xfrm>
            <a:off x="-378674" y="8945791"/>
            <a:ext cx="19049253" cy="2278398"/>
          </a:xfrm>
          <a:custGeom>
            <a:avLst/>
            <a:gdLst/>
            <a:ahLst/>
            <a:cxnLst/>
            <a:rect l="l" t="t" r="r" b="b"/>
            <a:pathLst>
              <a:path w="19049253" h="2278398">
                <a:moveTo>
                  <a:pt x="0" y="0"/>
                </a:moveTo>
                <a:lnTo>
                  <a:pt x="19049253" y="0"/>
                </a:lnTo>
                <a:lnTo>
                  <a:pt x="19049253" y="2278399"/>
                </a:lnTo>
                <a:lnTo>
                  <a:pt x="0" y="2278399"/>
                </a:lnTo>
                <a:lnTo>
                  <a:pt x="0" y="0"/>
                </a:lnTo>
                <a:close/>
              </a:path>
            </a:pathLst>
          </a:custGeom>
          <a:blipFill>
            <a:blip r:embed="rId3">
              <a:alphaModFix amt="71000"/>
            </a:blip>
            <a:stretch>
              <a:fillRect l="-19500" t="-39216" r="-26591" b="-146297"/>
            </a:stretch>
          </a:blipFill>
        </p:spPr>
        <p:txBody>
          <a:bodyPr/>
          <a:lstStyle/>
          <a:p>
            <a:endParaRPr lang="en-US"/>
          </a:p>
        </p:txBody>
      </p:sp>
      <p:sp>
        <p:nvSpPr>
          <p:cNvPr id="5" name="Freeform 5"/>
          <p:cNvSpPr/>
          <p:nvPr/>
        </p:nvSpPr>
        <p:spPr>
          <a:xfrm flipH="1">
            <a:off x="-1155335" y="-2032456"/>
            <a:ext cx="4368069" cy="4993771"/>
          </a:xfrm>
          <a:custGeom>
            <a:avLst/>
            <a:gdLst/>
            <a:ahLst/>
            <a:cxnLst/>
            <a:rect l="l" t="t" r="r" b="b"/>
            <a:pathLst>
              <a:path w="4368069" h="4993771">
                <a:moveTo>
                  <a:pt x="4368070" y="0"/>
                </a:moveTo>
                <a:lnTo>
                  <a:pt x="0" y="0"/>
                </a:lnTo>
                <a:lnTo>
                  <a:pt x="0" y="4993771"/>
                </a:lnTo>
                <a:lnTo>
                  <a:pt x="4368070" y="4993771"/>
                </a:lnTo>
                <a:lnTo>
                  <a:pt x="4368070" y="0"/>
                </a:lnTo>
                <a:close/>
              </a:path>
            </a:pathLst>
          </a:custGeom>
          <a:blipFill>
            <a:blip r:embed="rId4"/>
            <a:stretch>
              <a:fillRect l="-7861" r="-7861"/>
            </a:stretch>
          </a:blipFill>
        </p:spPr>
        <p:txBody>
          <a:bodyPr/>
          <a:lstStyle/>
          <a:p>
            <a:endParaRPr lang="en-US"/>
          </a:p>
        </p:txBody>
      </p:sp>
      <p:sp>
        <p:nvSpPr>
          <p:cNvPr id="6" name="Freeform 6"/>
          <p:cNvSpPr/>
          <p:nvPr/>
        </p:nvSpPr>
        <p:spPr>
          <a:xfrm flipH="1">
            <a:off x="16103965" y="7790114"/>
            <a:ext cx="4368069" cy="4993771"/>
          </a:xfrm>
          <a:custGeom>
            <a:avLst/>
            <a:gdLst/>
            <a:ahLst/>
            <a:cxnLst/>
            <a:rect l="l" t="t" r="r" b="b"/>
            <a:pathLst>
              <a:path w="4368069" h="4993771">
                <a:moveTo>
                  <a:pt x="4368070" y="0"/>
                </a:moveTo>
                <a:lnTo>
                  <a:pt x="0" y="0"/>
                </a:lnTo>
                <a:lnTo>
                  <a:pt x="0" y="4993772"/>
                </a:lnTo>
                <a:lnTo>
                  <a:pt x="4368070" y="4993772"/>
                </a:lnTo>
                <a:lnTo>
                  <a:pt x="4368070" y="0"/>
                </a:lnTo>
                <a:close/>
              </a:path>
            </a:pathLst>
          </a:custGeom>
          <a:blipFill>
            <a:blip r:embed="rId4"/>
            <a:stretch>
              <a:fillRect l="-7861" r="-7861"/>
            </a:stretch>
          </a:blipFill>
        </p:spPr>
        <p:txBody>
          <a:bodyPr/>
          <a:lstStyle/>
          <a:p>
            <a:endParaRPr lang="en-US"/>
          </a:p>
        </p:txBody>
      </p:sp>
      <p:grpSp>
        <p:nvGrpSpPr>
          <p:cNvPr id="7" name="Group 7"/>
          <p:cNvGrpSpPr/>
          <p:nvPr/>
        </p:nvGrpSpPr>
        <p:grpSpPr>
          <a:xfrm>
            <a:off x="2160727" y="1475433"/>
            <a:ext cx="13970450" cy="8246173"/>
            <a:chOff x="0" y="0"/>
            <a:chExt cx="18627267" cy="10994897"/>
          </a:xfrm>
        </p:grpSpPr>
        <p:sp>
          <p:nvSpPr>
            <p:cNvPr id="8" name="Freeform 8"/>
            <p:cNvSpPr/>
            <p:nvPr/>
          </p:nvSpPr>
          <p:spPr>
            <a:xfrm>
              <a:off x="0" y="0"/>
              <a:ext cx="18626673" cy="10994897"/>
            </a:xfrm>
            <a:custGeom>
              <a:avLst/>
              <a:gdLst/>
              <a:ahLst/>
              <a:cxnLst/>
              <a:rect l="l" t="t" r="r" b="b"/>
              <a:pathLst>
                <a:path w="18626673" h="10994897">
                  <a:moveTo>
                    <a:pt x="0" y="0"/>
                  </a:moveTo>
                  <a:lnTo>
                    <a:pt x="18626673" y="0"/>
                  </a:lnTo>
                  <a:lnTo>
                    <a:pt x="18626673" y="10994897"/>
                  </a:lnTo>
                  <a:lnTo>
                    <a:pt x="0" y="109948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418046" y="335940"/>
              <a:ext cx="2313196" cy="313532"/>
            </a:xfrm>
            <a:prstGeom prst="rect">
              <a:avLst/>
            </a:prstGeom>
          </p:spPr>
          <p:txBody>
            <a:bodyPr lIns="0" tIns="0" rIns="0" bIns="0" rtlCol="0" anchor="t">
              <a:spAutoFit/>
            </a:bodyPr>
            <a:lstStyle/>
            <a:p>
              <a:pPr algn="l">
                <a:lnSpc>
                  <a:spcPts val="1910"/>
                </a:lnSpc>
              </a:pPr>
              <a:r>
                <a:rPr lang="en-US" sz="1364" b="1" spc="13">
                  <a:solidFill>
                    <a:srgbClr val="480973"/>
                  </a:solidFill>
                  <a:latin typeface="Open Sans Bold"/>
                  <a:ea typeface="Open Sans Bold"/>
                  <a:cs typeface="Open Sans Bold"/>
                  <a:sym typeface="Open Sans Bold"/>
                </a:rPr>
                <a:t>Key Partners</a:t>
              </a:r>
            </a:p>
          </p:txBody>
        </p:sp>
        <p:sp>
          <p:nvSpPr>
            <p:cNvPr id="10" name="TextBox 10"/>
            <p:cNvSpPr txBox="1"/>
            <p:nvPr/>
          </p:nvSpPr>
          <p:spPr>
            <a:xfrm>
              <a:off x="418046" y="8080102"/>
              <a:ext cx="3634011" cy="313532"/>
            </a:xfrm>
            <a:prstGeom prst="rect">
              <a:avLst/>
            </a:prstGeom>
          </p:spPr>
          <p:txBody>
            <a:bodyPr lIns="0" tIns="0" rIns="0" bIns="0" rtlCol="0" anchor="t">
              <a:spAutoFit/>
            </a:bodyPr>
            <a:lstStyle/>
            <a:p>
              <a:pPr algn="l">
                <a:lnSpc>
                  <a:spcPts val="1910"/>
                </a:lnSpc>
              </a:pPr>
              <a:r>
                <a:rPr lang="en-US" sz="1364" b="1" spc="13">
                  <a:solidFill>
                    <a:srgbClr val="480973"/>
                  </a:solidFill>
                  <a:latin typeface="Open Sans Bold"/>
                  <a:ea typeface="Open Sans Bold"/>
                  <a:cs typeface="Open Sans Bold"/>
                  <a:sym typeface="Open Sans Bold"/>
                </a:rPr>
                <a:t>Cost Structure</a:t>
              </a:r>
            </a:p>
          </p:txBody>
        </p:sp>
        <p:sp>
          <p:nvSpPr>
            <p:cNvPr id="11" name="TextBox 11"/>
            <p:cNvSpPr txBox="1"/>
            <p:nvPr/>
          </p:nvSpPr>
          <p:spPr>
            <a:xfrm>
              <a:off x="4048715" y="335940"/>
              <a:ext cx="2580504" cy="313532"/>
            </a:xfrm>
            <a:prstGeom prst="rect">
              <a:avLst/>
            </a:prstGeom>
          </p:spPr>
          <p:txBody>
            <a:bodyPr lIns="0" tIns="0" rIns="0" bIns="0" rtlCol="0" anchor="t">
              <a:spAutoFit/>
            </a:bodyPr>
            <a:lstStyle/>
            <a:p>
              <a:pPr algn="l">
                <a:lnSpc>
                  <a:spcPts val="1910"/>
                </a:lnSpc>
              </a:pPr>
              <a:r>
                <a:rPr lang="en-US" sz="1364" b="1" spc="13">
                  <a:solidFill>
                    <a:srgbClr val="480973"/>
                  </a:solidFill>
                  <a:latin typeface="Open Sans Bold"/>
                  <a:ea typeface="Open Sans Bold"/>
                  <a:cs typeface="Open Sans Bold"/>
                  <a:sym typeface="Open Sans Bold"/>
                </a:rPr>
                <a:t>Key Activities</a:t>
              </a:r>
            </a:p>
          </p:txBody>
        </p:sp>
        <p:sp>
          <p:nvSpPr>
            <p:cNvPr id="12" name="TextBox 12"/>
            <p:cNvSpPr txBox="1"/>
            <p:nvPr/>
          </p:nvSpPr>
          <p:spPr>
            <a:xfrm>
              <a:off x="4048715" y="4213548"/>
              <a:ext cx="2580504" cy="313532"/>
            </a:xfrm>
            <a:prstGeom prst="rect">
              <a:avLst/>
            </a:prstGeom>
          </p:spPr>
          <p:txBody>
            <a:bodyPr lIns="0" tIns="0" rIns="0" bIns="0" rtlCol="0" anchor="t">
              <a:spAutoFit/>
            </a:bodyPr>
            <a:lstStyle/>
            <a:p>
              <a:pPr algn="l">
                <a:lnSpc>
                  <a:spcPts val="1910"/>
                </a:lnSpc>
              </a:pPr>
              <a:r>
                <a:rPr lang="en-US" sz="1364" b="1" spc="13">
                  <a:solidFill>
                    <a:srgbClr val="480973"/>
                  </a:solidFill>
                  <a:latin typeface="Open Sans Bold"/>
                  <a:ea typeface="Open Sans Bold"/>
                  <a:cs typeface="Open Sans Bold"/>
                  <a:sym typeface="Open Sans Bold"/>
                </a:rPr>
                <a:t>Key Resources</a:t>
              </a:r>
            </a:p>
          </p:txBody>
        </p:sp>
        <p:sp>
          <p:nvSpPr>
            <p:cNvPr id="13" name="TextBox 13"/>
            <p:cNvSpPr txBox="1"/>
            <p:nvPr/>
          </p:nvSpPr>
          <p:spPr>
            <a:xfrm>
              <a:off x="7709934" y="335940"/>
              <a:ext cx="3076665" cy="313532"/>
            </a:xfrm>
            <a:prstGeom prst="rect">
              <a:avLst/>
            </a:prstGeom>
          </p:spPr>
          <p:txBody>
            <a:bodyPr lIns="0" tIns="0" rIns="0" bIns="0" rtlCol="0" anchor="t">
              <a:spAutoFit/>
            </a:bodyPr>
            <a:lstStyle/>
            <a:p>
              <a:pPr algn="l">
                <a:lnSpc>
                  <a:spcPts val="1910"/>
                </a:lnSpc>
              </a:pPr>
              <a:r>
                <a:rPr lang="en-US" sz="1364" b="1" spc="13">
                  <a:solidFill>
                    <a:srgbClr val="480973"/>
                  </a:solidFill>
                  <a:latin typeface="Open Sans Bold"/>
                  <a:ea typeface="Open Sans Bold"/>
                  <a:cs typeface="Open Sans Bold"/>
                  <a:sym typeface="Open Sans Bold"/>
                </a:rPr>
                <a:t>Value Propositions</a:t>
              </a:r>
            </a:p>
          </p:txBody>
        </p:sp>
        <p:sp>
          <p:nvSpPr>
            <p:cNvPr id="14" name="TextBox 14"/>
            <p:cNvSpPr txBox="1"/>
            <p:nvPr/>
          </p:nvSpPr>
          <p:spPr>
            <a:xfrm>
              <a:off x="9536316" y="8080102"/>
              <a:ext cx="3236856" cy="313532"/>
            </a:xfrm>
            <a:prstGeom prst="rect">
              <a:avLst/>
            </a:prstGeom>
          </p:spPr>
          <p:txBody>
            <a:bodyPr lIns="0" tIns="0" rIns="0" bIns="0" rtlCol="0" anchor="t">
              <a:spAutoFit/>
            </a:bodyPr>
            <a:lstStyle/>
            <a:p>
              <a:pPr algn="l">
                <a:lnSpc>
                  <a:spcPts val="1910"/>
                </a:lnSpc>
              </a:pPr>
              <a:r>
                <a:rPr lang="en-US" sz="1364" b="1" spc="13">
                  <a:solidFill>
                    <a:srgbClr val="480973"/>
                  </a:solidFill>
                  <a:latin typeface="Open Sans Bold"/>
                  <a:ea typeface="Open Sans Bold"/>
                  <a:cs typeface="Open Sans Bold"/>
                  <a:sym typeface="Open Sans Bold"/>
                </a:rPr>
                <a:t>Revenue Streams</a:t>
              </a:r>
            </a:p>
          </p:txBody>
        </p:sp>
        <p:sp>
          <p:nvSpPr>
            <p:cNvPr id="15" name="TextBox 15"/>
            <p:cNvSpPr txBox="1"/>
            <p:nvPr/>
          </p:nvSpPr>
          <p:spPr>
            <a:xfrm>
              <a:off x="11391293" y="4213548"/>
              <a:ext cx="2123051" cy="313532"/>
            </a:xfrm>
            <a:prstGeom prst="rect">
              <a:avLst/>
            </a:prstGeom>
          </p:spPr>
          <p:txBody>
            <a:bodyPr lIns="0" tIns="0" rIns="0" bIns="0" rtlCol="0" anchor="t">
              <a:spAutoFit/>
            </a:bodyPr>
            <a:lstStyle/>
            <a:p>
              <a:pPr algn="l">
                <a:lnSpc>
                  <a:spcPts val="1910"/>
                </a:lnSpc>
              </a:pPr>
              <a:r>
                <a:rPr lang="en-US" sz="1364" b="1" spc="13">
                  <a:solidFill>
                    <a:srgbClr val="480973"/>
                  </a:solidFill>
                  <a:latin typeface="Open Sans Bold"/>
                  <a:ea typeface="Open Sans Bold"/>
                  <a:cs typeface="Open Sans Bold"/>
                  <a:sym typeface="Open Sans Bold"/>
                </a:rPr>
                <a:t>Channels</a:t>
              </a:r>
            </a:p>
          </p:txBody>
        </p:sp>
        <p:sp>
          <p:nvSpPr>
            <p:cNvPr id="16" name="TextBox 16"/>
            <p:cNvSpPr txBox="1"/>
            <p:nvPr/>
          </p:nvSpPr>
          <p:spPr>
            <a:xfrm>
              <a:off x="11391293" y="335940"/>
              <a:ext cx="3059430" cy="313532"/>
            </a:xfrm>
            <a:prstGeom prst="rect">
              <a:avLst/>
            </a:prstGeom>
          </p:spPr>
          <p:txBody>
            <a:bodyPr lIns="0" tIns="0" rIns="0" bIns="0" rtlCol="0" anchor="t">
              <a:spAutoFit/>
            </a:bodyPr>
            <a:lstStyle/>
            <a:p>
              <a:pPr algn="l">
                <a:lnSpc>
                  <a:spcPts val="1910"/>
                </a:lnSpc>
              </a:pPr>
              <a:r>
                <a:rPr lang="en-US" sz="1364" b="1" spc="13">
                  <a:solidFill>
                    <a:srgbClr val="480973"/>
                  </a:solidFill>
                  <a:latin typeface="Open Sans Bold"/>
                  <a:ea typeface="Open Sans Bold"/>
                  <a:cs typeface="Open Sans Bold"/>
                  <a:sym typeface="Open Sans Bold"/>
                </a:rPr>
                <a:t>Customer Relationships</a:t>
              </a:r>
            </a:p>
          </p:txBody>
        </p:sp>
        <p:sp>
          <p:nvSpPr>
            <p:cNvPr id="17" name="TextBox 17"/>
            <p:cNvSpPr txBox="1"/>
            <p:nvPr/>
          </p:nvSpPr>
          <p:spPr>
            <a:xfrm>
              <a:off x="15052338" y="335940"/>
              <a:ext cx="3574929" cy="313532"/>
            </a:xfrm>
            <a:prstGeom prst="rect">
              <a:avLst/>
            </a:prstGeom>
          </p:spPr>
          <p:txBody>
            <a:bodyPr lIns="0" tIns="0" rIns="0" bIns="0" rtlCol="0" anchor="t">
              <a:spAutoFit/>
            </a:bodyPr>
            <a:lstStyle/>
            <a:p>
              <a:pPr algn="l">
                <a:lnSpc>
                  <a:spcPts val="1910"/>
                </a:lnSpc>
              </a:pPr>
              <a:r>
                <a:rPr lang="en-US" sz="1364" b="1" spc="13">
                  <a:solidFill>
                    <a:srgbClr val="480973"/>
                  </a:solidFill>
                  <a:latin typeface="Open Sans Bold"/>
                  <a:ea typeface="Open Sans Bold"/>
                  <a:cs typeface="Open Sans Bold"/>
                  <a:sym typeface="Open Sans Bold"/>
                </a:rPr>
                <a:t>Customer Segments</a:t>
              </a:r>
            </a:p>
          </p:txBody>
        </p:sp>
        <p:sp>
          <p:nvSpPr>
            <p:cNvPr id="18" name="TextBox 18"/>
            <p:cNvSpPr txBox="1"/>
            <p:nvPr/>
          </p:nvSpPr>
          <p:spPr>
            <a:xfrm>
              <a:off x="11154744" y="780217"/>
              <a:ext cx="3589801" cy="2736319"/>
            </a:xfrm>
            <a:prstGeom prst="rect">
              <a:avLst/>
            </a:prstGeom>
          </p:spPr>
          <p:txBody>
            <a:bodyPr lIns="0" tIns="0" rIns="0" bIns="0" rtlCol="0" anchor="t">
              <a:spAutoFit/>
            </a:bodyPr>
            <a:lstStyle/>
            <a:p>
              <a:pPr marL="174976" lvl="1" indent="-87488" algn="l">
                <a:lnSpc>
                  <a:spcPts val="1134"/>
                </a:lnSpc>
                <a:buFont typeface="Arial"/>
                <a:buChar char="•"/>
              </a:pPr>
              <a:r>
                <a:rPr lang="en-US" sz="810" spc="8">
                  <a:solidFill>
                    <a:srgbClr val="480973"/>
                  </a:solidFill>
                  <a:latin typeface="Open Sans"/>
                  <a:ea typeface="Open Sans"/>
                  <a:cs typeface="Open Sans"/>
                  <a:sym typeface="Open Sans"/>
                </a:rPr>
                <a:t>for segment 1 (readers):</a:t>
              </a:r>
            </a:p>
            <a:p>
              <a:pPr marL="174976" lvl="1" indent="-87488" algn="l">
                <a:lnSpc>
                  <a:spcPts val="1134"/>
                </a:lnSpc>
                <a:buFont typeface="Arial"/>
                <a:buChar char="•"/>
              </a:pPr>
              <a:r>
                <a:rPr lang="en-US" sz="810" spc="8">
                  <a:solidFill>
                    <a:srgbClr val="480973"/>
                  </a:solidFill>
                  <a:latin typeface="Open Sans"/>
                  <a:ea typeface="Open Sans"/>
                  <a:cs typeface="Open Sans"/>
                  <a:sym typeface="Open Sans"/>
                </a:rPr>
                <a:t>personal assistance through: Customer support (automated – chatbots/ personal assistant)</a:t>
              </a:r>
            </a:p>
            <a:p>
              <a:pPr marL="174976" lvl="1" indent="-87488" algn="l">
                <a:lnSpc>
                  <a:spcPts val="1134"/>
                </a:lnSpc>
                <a:buFont typeface="Arial"/>
                <a:buChar char="•"/>
              </a:pPr>
              <a:r>
                <a:rPr lang="en-US" sz="810" spc="8">
                  <a:solidFill>
                    <a:srgbClr val="480973"/>
                  </a:solidFill>
                  <a:latin typeface="Open Sans"/>
                  <a:ea typeface="Open Sans"/>
                  <a:cs typeface="Open Sans"/>
                  <a:sym typeface="Open Sans"/>
                </a:rPr>
                <a:t>self-service: (main service) purchasing and browsing through the app/software on their own</a:t>
              </a:r>
            </a:p>
            <a:p>
              <a:pPr marL="174976" lvl="1" indent="-87488" algn="l">
                <a:lnSpc>
                  <a:spcPts val="1134"/>
                </a:lnSpc>
                <a:buFont typeface="Arial"/>
                <a:buChar char="•"/>
              </a:pPr>
              <a:r>
                <a:rPr lang="en-US" sz="810" spc="8">
                  <a:solidFill>
                    <a:srgbClr val="480973"/>
                  </a:solidFill>
                  <a:latin typeface="Open Sans"/>
                  <a:ea typeface="Open Sans"/>
                  <a:cs typeface="Open Sans"/>
                  <a:sym typeface="Open Sans"/>
                </a:rPr>
                <a:t>automated service: visual book Recommendation system</a:t>
              </a:r>
            </a:p>
            <a:p>
              <a:pPr marL="174976" lvl="1" indent="-87488" algn="l">
                <a:lnSpc>
                  <a:spcPts val="1134"/>
                </a:lnSpc>
                <a:buFont typeface="Arial"/>
                <a:buChar char="•"/>
              </a:pPr>
              <a:r>
                <a:rPr lang="en-US" sz="810" spc="8">
                  <a:solidFill>
                    <a:srgbClr val="480973"/>
                  </a:solidFill>
                  <a:latin typeface="Open Sans"/>
                  <a:ea typeface="Open Sans"/>
                  <a:cs typeface="Open Sans"/>
                  <a:sym typeface="Open Sans"/>
                </a:rPr>
                <a:t>communities: Reading discussions</a:t>
              </a:r>
            </a:p>
            <a:p>
              <a:pPr marL="174976" lvl="1" indent="-87488" algn="l">
                <a:lnSpc>
                  <a:spcPts val="1134"/>
                </a:lnSpc>
                <a:buFont typeface="Arial"/>
                <a:buChar char="•"/>
              </a:pPr>
              <a:r>
                <a:rPr lang="en-US" sz="810" spc="8">
                  <a:solidFill>
                    <a:srgbClr val="480973"/>
                  </a:solidFill>
                  <a:latin typeface="Open Sans"/>
                  <a:ea typeface="Open Sans"/>
                  <a:cs typeface="Open Sans"/>
                  <a:sym typeface="Open Sans"/>
                </a:rPr>
                <a:t>co-creation: book Reviews</a:t>
              </a:r>
            </a:p>
            <a:p>
              <a:pPr marL="174976" lvl="1" indent="-87488" algn="l">
                <a:lnSpc>
                  <a:spcPts val="1134"/>
                </a:lnSpc>
                <a:buFont typeface="Arial"/>
                <a:buChar char="•"/>
              </a:pPr>
              <a:endParaRPr lang="en-US" sz="810" spc="8">
                <a:solidFill>
                  <a:srgbClr val="480973"/>
                </a:solidFill>
                <a:latin typeface="Open Sans"/>
                <a:ea typeface="Open Sans"/>
                <a:cs typeface="Open Sans"/>
                <a:sym typeface="Open Sans"/>
              </a:endParaRPr>
            </a:p>
            <a:p>
              <a:pPr marL="174976" lvl="1" indent="-87488" algn="l">
                <a:lnSpc>
                  <a:spcPts val="1134"/>
                </a:lnSpc>
                <a:buFont typeface="Arial"/>
                <a:buChar char="•"/>
              </a:pPr>
              <a:r>
                <a:rPr lang="en-US" sz="810" spc="8">
                  <a:solidFill>
                    <a:srgbClr val="480973"/>
                  </a:solidFill>
                  <a:latin typeface="Open Sans"/>
                  <a:ea typeface="Open Sans"/>
                  <a:cs typeface="Open Sans"/>
                  <a:sym typeface="Open Sans"/>
                </a:rPr>
                <a:t>for segment 2:</a:t>
              </a:r>
            </a:p>
            <a:p>
              <a:pPr marL="174976" lvl="1" indent="-87488" algn="l">
                <a:lnSpc>
                  <a:spcPts val="1134"/>
                </a:lnSpc>
                <a:buFont typeface="Arial"/>
                <a:buChar char="•"/>
              </a:pPr>
              <a:r>
                <a:rPr lang="en-US" sz="810" spc="8">
                  <a:solidFill>
                    <a:srgbClr val="480973"/>
                  </a:solidFill>
                  <a:latin typeface="Open Sans"/>
                  <a:ea typeface="Open Sans"/>
                  <a:cs typeface="Open Sans"/>
                  <a:sym typeface="Open Sans"/>
                </a:rPr>
                <a:t>dedicated personal assistance: Authors hunting and maintaining relationships</a:t>
              </a:r>
            </a:p>
            <a:p>
              <a:pPr marL="174976" lvl="1" indent="-87488" algn="l">
                <a:lnSpc>
                  <a:spcPts val="1134"/>
                </a:lnSpc>
                <a:buFont typeface="Arial"/>
                <a:buChar char="•"/>
              </a:pPr>
              <a:r>
                <a:rPr lang="en-US" sz="810" spc="8">
                  <a:solidFill>
                    <a:srgbClr val="480973"/>
                  </a:solidFill>
                  <a:latin typeface="Open Sans"/>
                  <a:ea typeface="Open Sans"/>
                  <a:cs typeface="Open Sans"/>
                  <a:sym typeface="Open Sans"/>
                </a:rPr>
                <a:t>co-creation: in the creation and design of the scenes</a:t>
              </a:r>
            </a:p>
          </p:txBody>
        </p:sp>
        <p:sp>
          <p:nvSpPr>
            <p:cNvPr id="19" name="TextBox 19"/>
            <p:cNvSpPr txBox="1"/>
            <p:nvPr/>
          </p:nvSpPr>
          <p:spPr>
            <a:xfrm>
              <a:off x="7537798" y="1021084"/>
              <a:ext cx="3505016" cy="6015469"/>
            </a:xfrm>
            <a:prstGeom prst="rect">
              <a:avLst/>
            </a:prstGeom>
          </p:spPr>
          <p:txBody>
            <a:bodyPr lIns="0" tIns="0" rIns="0" bIns="0" rtlCol="0" anchor="t">
              <a:spAutoFit/>
            </a:bodyPr>
            <a:lstStyle/>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for segment 1 (readers):</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Vast library of videobooks and visual content</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High-quality visuals and scenery</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Exclusive member benefits and discounts</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Personalized recommendations</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User-friendly app and interface</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Offline listening</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Time-saving entertainment and education</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Access to original content</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Ensure great user recommendation to retain current customer base</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Build and secure a partnership with Studios and content production houses</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Comply with the laws (laws as per to State or Region/country), maintaining compliance to censorship, specifically for minors and children</a:t>
              </a:r>
            </a:p>
            <a:p>
              <a:pPr marL="218718" lvl="1" indent="-109359" algn="l">
                <a:lnSpc>
                  <a:spcPts val="1418"/>
                </a:lnSpc>
                <a:buFont typeface="Arial"/>
                <a:buChar char="•"/>
              </a:pPr>
              <a:endParaRPr lang="en-US" sz="1013" spc="10">
                <a:solidFill>
                  <a:srgbClr val="480973"/>
                </a:solidFill>
                <a:latin typeface="Open Sans"/>
                <a:ea typeface="Open Sans"/>
                <a:cs typeface="Open Sans"/>
                <a:sym typeface="Open Sans"/>
              </a:endParaRP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for segment 2:</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provide all the help needed to design their own visual books</a:t>
              </a:r>
            </a:p>
            <a:p>
              <a:pPr marL="218718" lvl="1" indent="-109359" algn="l">
                <a:lnSpc>
                  <a:spcPts val="1418"/>
                </a:lnSpc>
                <a:buFont typeface="Arial"/>
                <a:buChar char="•"/>
              </a:pPr>
              <a:r>
                <a:rPr lang="en-US" sz="1013" spc="10">
                  <a:solidFill>
                    <a:srgbClr val="480973"/>
                  </a:solidFill>
                  <a:latin typeface="Open Sans"/>
                  <a:ea typeface="Open Sans"/>
                  <a:cs typeface="Open Sans"/>
                  <a:sym typeface="Open Sans"/>
                </a:rPr>
                <a:t>market for their books and recommend them for customers</a:t>
              </a:r>
            </a:p>
          </p:txBody>
        </p:sp>
        <p:sp>
          <p:nvSpPr>
            <p:cNvPr id="20" name="TextBox 20"/>
            <p:cNvSpPr txBox="1"/>
            <p:nvPr/>
          </p:nvSpPr>
          <p:spPr>
            <a:xfrm>
              <a:off x="11197204" y="4845882"/>
              <a:ext cx="3505016" cy="2454795"/>
            </a:xfrm>
            <a:prstGeom prst="rect">
              <a:avLst/>
            </a:prstGeom>
          </p:spPr>
          <p:txBody>
            <a:bodyPr lIns="0" tIns="0" rIns="0" bIns="0" rtlCol="0" anchor="t">
              <a:spAutoFit/>
            </a:bodyPr>
            <a:lstStyle/>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Awareness (social media and book influencers)</a:t>
              </a:r>
            </a:p>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Evaluation (a pop-up feedback)</a:t>
              </a:r>
            </a:p>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Purchase and delivery (app/software)</a:t>
              </a:r>
            </a:p>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After sale (chatbots, communities, live chats)</a:t>
              </a:r>
            </a:p>
          </p:txBody>
        </p:sp>
        <p:sp>
          <p:nvSpPr>
            <p:cNvPr id="21" name="TextBox 21"/>
            <p:cNvSpPr txBox="1"/>
            <p:nvPr/>
          </p:nvSpPr>
          <p:spPr>
            <a:xfrm>
              <a:off x="9536316" y="8560573"/>
              <a:ext cx="7777310" cy="2061553"/>
            </a:xfrm>
            <a:prstGeom prst="rect">
              <a:avLst/>
            </a:prstGeom>
          </p:spPr>
          <p:txBody>
            <a:bodyPr lIns="0" tIns="0" rIns="0" bIns="0" rtlCol="0" anchor="t">
              <a:spAutoFit/>
            </a:bodyPr>
            <a:lstStyle/>
            <a:p>
              <a:pPr marL="328077" lvl="1" indent="-164038" algn="l">
                <a:lnSpc>
                  <a:spcPts val="2127"/>
                </a:lnSpc>
                <a:buFont typeface="Arial"/>
                <a:buChar char="•"/>
              </a:pPr>
              <a:r>
                <a:rPr lang="en-US" sz="1519" spc="15">
                  <a:solidFill>
                    <a:srgbClr val="480973"/>
                  </a:solidFill>
                  <a:latin typeface="Open Sans"/>
                  <a:ea typeface="Open Sans"/>
                  <a:cs typeface="Open Sans"/>
                  <a:sym typeface="Open Sans"/>
                </a:rPr>
                <a:t>revenues from segment 1 (readers):(transaction revenues)</a:t>
              </a:r>
            </a:p>
            <a:p>
              <a:pPr marL="328077" lvl="1" indent="-164038" algn="l">
                <a:lnSpc>
                  <a:spcPts val="2127"/>
                </a:lnSpc>
                <a:buFont typeface="Arial"/>
                <a:buChar char="•"/>
              </a:pPr>
              <a:r>
                <a:rPr lang="en-US" sz="1519" spc="15">
                  <a:solidFill>
                    <a:srgbClr val="480973"/>
                  </a:solidFill>
                  <a:latin typeface="Open Sans"/>
                  <a:ea typeface="Open Sans"/>
                  <a:cs typeface="Open Sans"/>
                  <a:sym typeface="Open Sans"/>
                </a:rPr>
                <a:t>Asset sale: buy books at Fixed menu prices (range based on economy)</a:t>
              </a:r>
            </a:p>
            <a:p>
              <a:pPr marL="328077" lvl="1" indent="-164038" algn="l">
                <a:lnSpc>
                  <a:spcPts val="2127"/>
                </a:lnSpc>
                <a:buFont typeface="Arial"/>
                <a:buChar char="•"/>
              </a:pPr>
              <a:r>
                <a:rPr lang="en-US" sz="1519" spc="15">
                  <a:solidFill>
                    <a:srgbClr val="480973"/>
                  </a:solidFill>
                  <a:latin typeface="Open Sans"/>
                  <a:ea typeface="Open Sans"/>
                  <a:cs typeface="Open Sans"/>
                  <a:sym typeface="Open Sans"/>
                </a:rPr>
                <a:t>revenues from segment 2:(recurring revenues)</a:t>
              </a:r>
            </a:p>
            <a:p>
              <a:pPr marL="328077" lvl="1" indent="-164038" algn="l">
                <a:lnSpc>
                  <a:spcPts val="2127"/>
                </a:lnSpc>
                <a:buFont typeface="Arial"/>
                <a:buChar char="•"/>
              </a:pPr>
              <a:r>
                <a:rPr lang="en-US" sz="1519" spc="15">
                  <a:solidFill>
                    <a:srgbClr val="480973"/>
                  </a:solidFill>
                  <a:latin typeface="Open Sans"/>
                  <a:ea typeface="Open Sans"/>
                  <a:cs typeface="Open Sans"/>
                  <a:sym typeface="Open Sans"/>
                </a:rPr>
                <a:t>usage fees: using the design visuals book services</a:t>
              </a:r>
            </a:p>
            <a:p>
              <a:pPr marL="328077" lvl="1" indent="-164038" algn="l">
                <a:lnSpc>
                  <a:spcPts val="2127"/>
                </a:lnSpc>
                <a:buFont typeface="Arial"/>
                <a:buChar char="•"/>
              </a:pPr>
              <a:r>
                <a:rPr lang="en-US" sz="1519" spc="15">
                  <a:solidFill>
                    <a:srgbClr val="480973"/>
                  </a:solidFill>
                  <a:latin typeface="Open Sans"/>
                  <a:ea typeface="Open Sans"/>
                  <a:cs typeface="Open Sans"/>
                  <a:sym typeface="Open Sans"/>
                </a:rPr>
                <a:t>Ads: to recommend publishers’ books on top</a:t>
              </a:r>
            </a:p>
          </p:txBody>
        </p:sp>
        <p:sp>
          <p:nvSpPr>
            <p:cNvPr id="22" name="TextBox 22"/>
            <p:cNvSpPr txBox="1"/>
            <p:nvPr/>
          </p:nvSpPr>
          <p:spPr>
            <a:xfrm>
              <a:off x="3926985" y="4673323"/>
              <a:ext cx="3505016" cy="3071770"/>
            </a:xfrm>
            <a:prstGeom prst="rect">
              <a:avLst/>
            </a:prstGeom>
          </p:spPr>
          <p:txBody>
            <a:bodyPr lIns="0" tIns="0" rIns="0" bIns="0" rtlCol="0" anchor="t">
              <a:spAutoFit/>
            </a:bodyPr>
            <a:lstStyle/>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Physical (distribution networks)</a:t>
              </a:r>
            </a:p>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Intellectual (brand, copyrights)</a:t>
              </a:r>
            </a:p>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Human: software developers, dedicated personnel, customer support, marketing, authors, AI engineers, primer graphic designers </a:t>
              </a:r>
            </a:p>
          </p:txBody>
        </p:sp>
        <p:sp>
          <p:nvSpPr>
            <p:cNvPr id="23" name="TextBox 23"/>
            <p:cNvSpPr txBox="1"/>
            <p:nvPr/>
          </p:nvSpPr>
          <p:spPr>
            <a:xfrm>
              <a:off x="229024" y="941972"/>
              <a:ext cx="3505016" cy="5951962"/>
            </a:xfrm>
            <a:prstGeom prst="rect">
              <a:avLst/>
            </a:prstGeom>
          </p:spPr>
          <p:txBody>
            <a:bodyPr lIns="0" tIns="0" rIns="0" bIns="0" rtlCol="0" anchor="t">
              <a:spAutoFit/>
            </a:bodyPr>
            <a:lstStyle/>
            <a:p>
              <a:pPr marL="371819" lvl="1" indent="-185910" algn="l">
                <a:lnSpc>
                  <a:spcPts val="2411"/>
                </a:lnSpc>
                <a:buFont typeface="Arial"/>
                <a:buChar char="•"/>
              </a:pPr>
              <a:r>
                <a:rPr lang="en-US" sz="1722" spc="17">
                  <a:solidFill>
                    <a:srgbClr val="480973"/>
                  </a:solidFill>
                  <a:latin typeface="Open Sans"/>
                  <a:ea typeface="Open Sans"/>
                  <a:cs typeface="Open Sans"/>
                  <a:sym typeface="Open Sans"/>
                </a:rPr>
                <a:t>Strategic Alliances:</a:t>
              </a:r>
            </a:p>
            <a:p>
              <a:pPr marL="743639" lvl="2" indent="-247880" algn="l">
                <a:lnSpc>
                  <a:spcPts val="2411"/>
                </a:lnSpc>
                <a:buFont typeface="Arial"/>
                <a:buChar char="⚬"/>
              </a:pPr>
              <a:r>
                <a:rPr lang="en-US" sz="1722" spc="17">
                  <a:solidFill>
                    <a:srgbClr val="480973"/>
                  </a:solidFill>
                  <a:latin typeface="Open Sans"/>
                  <a:ea typeface="Open Sans"/>
                  <a:cs typeface="Open Sans"/>
                  <a:sym typeface="Open Sans"/>
                </a:rPr>
                <a:t>Apple (apple vision) and other VR companies </a:t>
              </a:r>
            </a:p>
            <a:p>
              <a:pPr marL="743639" lvl="2" indent="-247880" algn="l">
                <a:lnSpc>
                  <a:spcPts val="2411"/>
                </a:lnSpc>
                <a:buFont typeface="Arial"/>
                <a:buChar char="⚬"/>
              </a:pPr>
              <a:r>
                <a:rPr lang="en-US" sz="1722" spc="17">
                  <a:solidFill>
                    <a:srgbClr val="480973"/>
                  </a:solidFill>
                  <a:latin typeface="Open Sans"/>
                  <a:ea typeface="Open Sans"/>
                  <a:cs typeface="Open Sans"/>
                  <a:sym typeface="Open Sans"/>
                </a:rPr>
                <a:t>Amazon (bundles, gift cards)</a:t>
              </a:r>
            </a:p>
            <a:p>
              <a:pPr marL="743639" lvl="2" indent="-247880" algn="l">
                <a:lnSpc>
                  <a:spcPts val="2411"/>
                </a:lnSpc>
                <a:buFont typeface="Arial"/>
                <a:buChar char="⚬"/>
              </a:pPr>
              <a:r>
                <a:rPr lang="en-US" sz="1722" spc="17">
                  <a:solidFill>
                    <a:srgbClr val="480973"/>
                  </a:solidFill>
                  <a:latin typeface="Open Sans"/>
                  <a:ea typeface="Open Sans"/>
                  <a:cs typeface="Open Sans"/>
                  <a:sym typeface="Open Sans"/>
                </a:rPr>
                <a:t>Disney (story writing)</a:t>
              </a:r>
            </a:p>
            <a:p>
              <a:pPr marL="743639" lvl="2" indent="-247880" algn="l">
                <a:lnSpc>
                  <a:spcPts val="2411"/>
                </a:lnSpc>
                <a:buFont typeface="Arial"/>
                <a:buChar char="⚬"/>
              </a:pPr>
              <a:r>
                <a:rPr lang="en-US" sz="1722" spc="17">
                  <a:solidFill>
                    <a:srgbClr val="480973"/>
                  </a:solidFill>
                  <a:latin typeface="Open Sans"/>
                  <a:ea typeface="Open Sans"/>
                  <a:cs typeface="Open Sans"/>
                  <a:sym typeface="Open Sans"/>
                </a:rPr>
                <a:t>Authors </a:t>
              </a:r>
            </a:p>
            <a:p>
              <a:pPr marL="743639" lvl="2" indent="-247880" algn="l">
                <a:lnSpc>
                  <a:spcPts val="2411"/>
                </a:lnSpc>
                <a:buFont typeface="Arial"/>
                <a:buChar char="⚬"/>
              </a:pPr>
              <a:r>
                <a:rPr lang="en-US" sz="1722" spc="17">
                  <a:solidFill>
                    <a:srgbClr val="480973"/>
                  </a:solidFill>
                  <a:latin typeface="Open Sans"/>
                  <a:ea typeface="Open Sans"/>
                  <a:cs typeface="Open Sans"/>
                  <a:sym typeface="Open Sans"/>
                </a:rPr>
                <a:t>Design companies </a:t>
              </a:r>
            </a:p>
            <a:p>
              <a:pPr marL="371819" lvl="1" indent="-185910" algn="l">
                <a:lnSpc>
                  <a:spcPts val="2411"/>
                </a:lnSpc>
                <a:buFont typeface="Arial"/>
                <a:buChar char="•"/>
              </a:pPr>
              <a:r>
                <a:rPr lang="en-US" sz="1722" spc="17">
                  <a:solidFill>
                    <a:srgbClr val="480973"/>
                  </a:solidFill>
                  <a:latin typeface="Open Sans"/>
                  <a:ea typeface="Open Sans"/>
                  <a:cs typeface="Open Sans"/>
                  <a:sym typeface="Open Sans"/>
                </a:rPr>
                <a:t>Competition</a:t>
              </a:r>
            </a:p>
            <a:p>
              <a:pPr marL="743639" lvl="2" indent="-247880" algn="l">
                <a:lnSpc>
                  <a:spcPts val="2411"/>
                </a:lnSpc>
                <a:buFont typeface="Arial"/>
                <a:buChar char="⚬"/>
              </a:pPr>
              <a:r>
                <a:rPr lang="en-US" sz="1722" spc="17">
                  <a:solidFill>
                    <a:srgbClr val="480973"/>
                  </a:solidFill>
                  <a:latin typeface="Open Sans"/>
                  <a:ea typeface="Open Sans"/>
                  <a:cs typeface="Open Sans"/>
                  <a:sym typeface="Open Sans"/>
                </a:rPr>
                <a:t>Video books production companies </a:t>
              </a:r>
            </a:p>
          </p:txBody>
        </p:sp>
        <p:sp>
          <p:nvSpPr>
            <p:cNvPr id="24" name="TextBox 24"/>
            <p:cNvSpPr txBox="1"/>
            <p:nvPr/>
          </p:nvSpPr>
          <p:spPr>
            <a:xfrm>
              <a:off x="3875564" y="802552"/>
              <a:ext cx="3505016" cy="2535165"/>
            </a:xfrm>
            <a:prstGeom prst="rect">
              <a:avLst/>
            </a:prstGeom>
          </p:spPr>
          <p:txBody>
            <a:bodyPr lIns="0" tIns="0" rIns="0" bIns="0" rtlCol="0" anchor="t">
              <a:spAutoFit/>
            </a:bodyPr>
            <a:lstStyle/>
            <a:p>
              <a:pPr marL="262463" lvl="1" indent="-131231" algn="l">
                <a:lnSpc>
                  <a:spcPts val="1701"/>
                </a:lnSpc>
                <a:buFont typeface="Arial"/>
                <a:buChar char="•"/>
              </a:pPr>
              <a:r>
                <a:rPr lang="en-US" sz="1215" spc="12">
                  <a:solidFill>
                    <a:srgbClr val="480973"/>
                  </a:solidFill>
                  <a:latin typeface="Open Sans"/>
                  <a:ea typeface="Open Sans"/>
                  <a:cs typeface="Open Sans"/>
                  <a:sym typeface="Open Sans"/>
                </a:rPr>
                <a:t>Content acquisition and production</a:t>
              </a:r>
            </a:p>
            <a:p>
              <a:pPr marL="262463" lvl="1" indent="-131231" algn="l">
                <a:lnSpc>
                  <a:spcPts val="1701"/>
                </a:lnSpc>
                <a:buFont typeface="Arial"/>
                <a:buChar char="•"/>
              </a:pPr>
              <a:r>
                <a:rPr lang="en-US" sz="1215" spc="12">
                  <a:solidFill>
                    <a:srgbClr val="480973"/>
                  </a:solidFill>
                  <a:latin typeface="Open Sans"/>
                  <a:ea typeface="Open Sans"/>
                  <a:cs typeface="Open Sans"/>
                  <a:sym typeface="Open Sans"/>
                </a:rPr>
                <a:t>Platform development and maintenance </a:t>
              </a:r>
            </a:p>
            <a:p>
              <a:pPr marL="262463" lvl="1" indent="-131231" algn="l">
                <a:lnSpc>
                  <a:spcPts val="1701"/>
                </a:lnSpc>
                <a:buFont typeface="Arial"/>
                <a:buChar char="•"/>
              </a:pPr>
              <a:r>
                <a:rPr lang="en-US" sz="1215" spc="12">
                  <a:solidFill>
                    <a:srgbClr val="480973"/>
                  </a:solidFill>
                  <a:latin typeface="Open Sans"/>
                  <a:ea typeface="Open Sans"/>
                  <a:cs typeface="Open Sans"/>
                  <a:sym typeface="Open Sans"/>
                </a:rPr>
                <a:t>Data &amp; algorithm management </a:t>
              </a:r>
            </a:p>
            <a:p>
              <a:pPr marL="262463" lvl="1" indent="-131231" algn="l">
                <a:lnSpc>
                  <a:spcPts val="1701"/>
                </a:lnSpc>
                <a:buFont typeface="Arial"/>
                <a:buChar char="•"/>
              </a:pPr>
              <a:r>
                <a:rPr lang="en-US" sz="1215" spc="12">
                  <a:solidFill>
                    <a:srgbClr val="480973"/>
                  </a:solidFill>
                  <a:latin typeface="Open Sans"/>
                  <a:ea typeface="Open Sans"/>
                  <a:cs typeface="Open Sans"/>
                  <a:sym typeface="Open Sans"/>
                </a:rPr>
                <a:t>Marketing &amp; customer acquisition</a:t>
              </a:r>
            </a:p>
            <a:p>
              <a:pPr marL="262463" lvl="1" indent="-131231" algn="l">
                <a:lnSpc>
                  <a:spcPts val="1701"/>
                </a:lnSpc>
                <a:buFont typeface="Arial"/>
                <a:buChar char="•"/>
              </a:pPr>
              <a:r>
                <a:rPr lang="en-US" sz="1215" spc="12">
                  <a:solidFill>
                    <a:srgbClr val="480973"/>
                  </a:solidFill>
                  <a:latin typeface="Open Sans"/>
                  <a:ea typeface="Open Sans"/>
                  <a:cs typeface="Open Sans"/>
                  <a:sym typeface="Open Sans"/>
                </a:rPr>
                <a:t>Partnerships &amp; distribution</a:t>
              </a:r>
            </a:p>
            <a:p>
              <a:pPr marL="262463" lvl="1" indent="-131231" algn="l">
                <a:lnSpc>
                  <a:spcPts val="1701"/>
                </a:lnSpc>
                <a:buFont typeface="Arial"/>
                <a:buChar char="•"/>
              </a:pPr>
              <a:r>
                <a:rPr lang="en-US" sz="1215" spc="12">
                  <a:solidFill>
                    <a:srgbClr val="480973"/>
                  </a:solidFill>
                  <a:latin typeface="Open Sans"/>
                  <a:ea typeface="Open Sans"/>
                  <a:cs typeface="Open Sans"/>
                  <a:sym typeface="Open Sans"/>
                </a:rPr>
                <a:t>Customer support &amp; expertise </a:t>
              </a:r>
            </a:p>
          </p:txBody>
        </p:sp>
        <p:sp>
          <p:nvSpPr>
            <p:cNvPr id="25" name="TextBox 25"/>
            <p:cNvSpPr txBox="1"/>
            <p:nvPr/>
          </p:nvSpPr>
          <p:spPr>
            <a:xfrm>
              <a:off x="418046" y="8476279"/>
              <a:ext cx="7777310" cy="2145848"/>
            </a:xfrm>
            <a:prstGeom prst="rect">
              <a:avLst/>
            </a:prstGeom>
          </p:spPr>
          <p:txBody>
            <a:bodyPr lIns="0" tIns="0" rIns="0" bIns="0" rtlCol="0" anchor="t">
              <a:spAutoFit/>
            </a:bodyPr>
            <a:lstStyle/>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Cost of designing the scenes</a:t>
              </a:r>
            </a:p>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Cost of recommendations and AI algorithms</a:t>
              </a:r>
            </a:p>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Logistics </a:t>
              </a:r>
            </a:p>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Cost of developing the app/software  </a:t>
              </a:r>
            </a:p>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Infrastructure (data centers) cost of streaming content  </a:t>
              </a:r>
            </a:p>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Employee salary distribution (customer service, Engineers, etc.)   </a:t>
              </a:r>
            </a:p>
            <a:p>
              <a:pPr marL="284334" lvl="1" indent="-142167" algn="l">
                <a:lnSpc>
                  <a:spcPts val="1843"/>
                </a:lnSpc>
                <a:buFont typeface="Arial"/>
                <a:buChar char="•"/>
              </a:pPr>
              <a:r>
                <a:rPr lang="en-US" sz="1316" spc="13">
                  <a:solidFill>
                    <a:srgbClr val="480973"/>
                  </a:solidFill>
                  <a:latin typeface="Open Sans"/>
                  <a:ea typeface="Open Sans"/>
                  <a:cs typeface="Open Sans"/>
                  <a:sym typeface="Open Sans"/>
                </a:rPr>
                <a:t>Cost of producing books and their visuals</a:t>
              </a:r>
            </a:p>
          </p:txBody>
        </p:sp>
        <p:sp>
          <p:nvSpPr>
            <p:cNvPr id="26" name="TextBox 26"/>
            <p:cNvSpPr txBox="1"/>
            <p:nvPr/>
          </p:nvSpPr>
          <p:spPr>
            <a:xfrm>
              <a:off x="14869476" y="1110123"/>
              <a:ext cx="3505016" cy="5198037"/>
            </a:xfrm>
            <a:prstGeom prst="rect">
              <a:avLst/>
            </a:prstGeom>
          </p:spPr>
          <p:txBody>
            <a:bodyPr lIns="0" tIns="0" rIns="0" bIns="0" rtlCol="0" anchor="t">
              <a:spAutoFit/>
            </a:bodyPr>
            <a:lstStyle/>
            <a:p>
              <a:pPr marL="349948" lvl="1" indent="-174974" algn="l">
                <a:lnSpc>
                  <a:spcPts val="2269"/>
                </a:lnSpc>
                <a:buFont typeface="Arial"/>
                <a:buChar char="•"/>
              </a:pPr>
              <a:r>
                <a:rPr lang="en-US" sz="1620" spc="16">
                  <a:solidFill>
                    <a:srgbClr val="480973"/>
                  </a:solidFill>
                  <a:latin typeface="Open Sans"/>
                  <a:ea typeface="Open Sans"/>
                  <a:cs typeface="Open Sans"/>
                  <a:sym typeface="Open Sans"/>
                </a:rPr>
                <a:t>segment 1 (readers):</a:t>
              </a:r>
            </a:p>
            <a:p>
              <a:pPr marL="349948" lvl="1" indent="-174974" algn="l">
                <a:lnSpc>
                  <a:spcPts val="2269"/>
                </a:lnSpc>
                <a:buFont typeface="Arial"/>
                <a:buChar char="•"/>
              </a:pPr>
              <a:r>
                <a:rPr lang="en-US" sz="1620" spc="16">
                  <a:solidFill>
                    <a:srgbClr val="480973"/>
                  </a:solidFill>
                  <a:latin typeface="Open Sans"/>
                  <a:ea typeface="Open Sans"/>
                  <a:cs typeface="Open Sans"/>
                  <a:sym typeface="Open Sans"/>
                </a:rPr>
                <a:t>owners of VR sets </a:t>
              </a:r>
            </a:p>
            <a:p>
              <a:pPr marL="349948" lvl="1" indent="-174974" algn="l">
                <a:lnSpc>
                  <a:spcPts val="2269"/>
                </a:lnSpc>
                <a:buFont typeface="Arial"/>
                <a:buChar char="•"/>
              </a:pPr>
              <a:r>
                <a:rPr lang="en-US" sz="1620" spc="16">
                  <a:solidFill>
                    <a:srgbClr val="480973"/>
                  </a:solidFill>
                  <a:latin typeface="Open Sans"/>
                  <a:ea typeface="Open Sans"/>
                  <a:cs typeface="Open Sans"/>
                  <a:sym typeface="Open Sans"/>
                </a:rPr>
                <a:t>Book readers (of ages 6+)</a:t>
              </a:r>
            </a:p>
            <a:p>
              <a:pPr marL="349948" lvl="1" indent="-174974" algn="l">
                <a:lnSpc>
                  <a:spcPts val="2269"/>
                </a:lnSpc>
                <a:buFont typeface="Arial"/>
                <a:buChar char="•"/>
              </a:pPr>
              <a:r>
                <a:rPr lang="en-US" sz="1620" spc="16">
                  <a:solidFill>
                    <a:srgbClr val="480973"/>
                  </a:solidFill>
                  <a:latin typeface="Open Sans"/>
                  <a:ea typeface="Open Sans"/>
                  <a:cs typeface="Open Sans"/>
                  <a:sym typeface="Open Sans"/>
                </a:rPr>
                <a:t>Visual readers</a:t>
              </a:r>
            </a:p>
            <a:p>
              <a:pPr marL="349948" lvl="1" indent="-174974" algn="l">
                <a:lnSpc>
                  <a:spcPts val="2269"/>
                </a:lnSpc>
                <a:buFont typeface="Arial"/>
                <a:buChar char="•"/>
              </a:pPr>
              <a:r>
                <a:rPr lang="en-US" sz="1620" spc="16">
                  <a:solidFill>
                    <a:srgbClr val="480973"/>
                  </a:solidFill>
                  <a:latin typeface="Open Sans"/>
                  <a:ea typeface="Open Sans"/>
                  <a:cs typeface="Open Sans"/>
                  <a:sym typeface="Open Sans"/>
                </a:rPr>
                <a:t>Dyslexic people</a:t>
              </a:r>
            </a:p>
            <a:p>
              <a:pPr marL="349948" lvl="1" indent="-174974" algn="l">
                <a:lnSpc>
                  <a:spcPts val="2269"/>
                </a:lnSpc>
                <a:buFont typeface="Arial"/>
                <a:buChar char="•"/>
              </a:pPr>
              <a:r>
                <a:rPr lang="en-US" sz="1620" spc="16">
                  <a:solidFill>
                    <a:srgbClr val="480973"/>
                  </a:solidFill>
                  <a:latin typeface="Open Sans"/>
                  <a:ea typeface="Open Sans"/>
                  <a:cs typeface="Open Sans"/>
                  <a:sym typeface="Open Sans"/>
                </a:rPr>
                <a:t>Students </a:t>
              </a:r>
            </a:p>
            <a:p>
              <a:pPr marL="349948" lvl="1" indent="-174974" algn="l">
                <a:lnSpc>
                  <a:spcPts val="2269"/>
                </a:lnSpc>
                <a:buFont typeface="Arial"/>
                <a:buChar char="•"/>
              </a:pPr>
              <a:r>
                <a:rPr lang="en-US" sz="1620" spc="16">
                  <a:solidFill>
                    <a:srgbClr val="480973"/>
                  </a:solidFill>
                  <a:latin typeface="Open Sans"/>
                  <a:ea typeface="Open Sans"/>
                  <a:cs typeface="Open Sans"/>
                  <a:sym typeface="Open Sans"/>
                </a:rPr>
                <a:t>VR owners</a:t>
              </a:r>
            </a:p>
            <a:p>
              <a:pPr marL="349948" lvl="1" indent="-174974" algn="l">
                <a:lnSpc>
                  <a:spcPts val="2269"/>
                </a:lnSpc>
                <a:buFont typeface="Arial"/>
                <a:buChar char="•"/>
              </a:pPr>
              <a:r>
                <a:rPr lang="en-US" sz="1620" spc="16">
                  <a:solidFill>
                    <a:srgbClr val="480973"/>
                  </a:solidFill>
                  <a:latin typeface="Open Sans"/>
                  <a:ea typeface="Open Sans"/>
                  <a:cs typeface="Open Sans"/>
                  <a:sym typeface="Open Sans"/>
                </a:rPr>
                <a:t>segment 2:</a:t>
              </a:r>
            </a:p>
            <a:p>
              <a:pPr marL="349948" lvl="1" indent="-174974" algn="l">
                <a:lnSpc>
                  <a:spcPts val="2269"/>
                </a:lnSpc>
                <a:buFont typeface="Arial"/>
                <a:buChar char="•"/>
              </a:pPr>
              <a:r>
                <a:rPr lang="en-US" sz="1620" spc="16">
                  <a:solidFill>
                    <a:srgbClr val="480973"/>
                  </a:solidFill>
                  <a:latin typeface="Open Sans"/>
                  <a:ea typeface="Open Sans"/>
                  <a:cs typeface="Open Sans"/>
                  <a:sym typeface="Open Sans"/>
                </a:rPr>
                <a:t>Writers</a:t>
              </a:r>
            </a:p>
            <a:p>
              <a:pPr marL="349948" lvl="1" indent="-174974" algn="l">
                <a:lnSpc>
                  <a:spcPts val="2269"/>
                </a:lnSpc>
                <a:buFont typeface="Arial"/>
                <a:buChar char="•"/>
              </a:pPr>
              <a:r>
                <a:rPr lang="en-US" sz="1620" spc="16">
                  <a:solidFill>
                    <a:srgbClr val="480973"/>
                  </a:solidFill>
                  <a:latin typeface="Open Sans"/>
                  <a:ea typeface="Open Sans"/>
                  <a:cs typeface="Open Sans"/>
                  <a:sym typeface="Open Sans"/>
                </a:rPr>
                <a:t>Publishers of Physical Books</a:t>
              </a:r>
            </a:p>
            <a:p>
              <a:pPr marL="699896" lvl="2" indent="-233299" algn="l">
                <a:lnSpc>
                  <a:spcPts val="2269"/>
                </a:lnSpc>
                <a:buFont typeface="Arial"/>
                <a:buChar char="⚬"/>
              </a:pPr>
              <a:r>
                <a:rPr lang="en-US" sz="1620" spc="16">
                  <a:solidFill>
                    <a:srgbClr val="480973"/>
                  </a:solidFill>
                  <a:latin typeface="Open Sans"/>
                  <a:ea typeface="Open Sans"/>
                  <a:cs typeface="Open Sans"/>
                  <a:sym typeface="Open Sans"/>
                </a:rPr>
                <a:t>Producers of VideoBooks</a:t>
              </a:r>
            </a:p>
          </p:txBody>
        </p:sp>
      </p:gr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A0456"/>
        </a:solidFill>
        <a:effectLst/>
      </p:bgPr>
    </p:bg>
    <p:spTree>
      <p:nvGrpSpPr>
        <p:cNvPr id="1" name=""/>
        <p:cNvGrpSpPr/>
        <p:nvPr/>
      </p:nvGrpSpPr>
      <p:grpSpPr>
        <a:xfrm>
          <a:off x="0" y="0"/>
          <a:ext cx="0" cy="0"/>
          <a:chOff x="0" y="0"/>
          <a:chExt cx="0" cy="0"/>
        </a:xfrm>
      </p:grpSpPr>
      <p:grpSp>
        <p:nvGrpSpPr>
          <p:cNvPr id="2" name="Group 2"/>
          <p:cNvGrpSpPr/>
          <p:nvPr/>
        </p:nvGrpSpPr>
        <p:grpSpPr>
          <a:xfrm>
            <a:off x="366921" y="2020081"/>
            <a:ext cx="6476311" cy="4395796"/>
            <a:chOff x="0" y="0"/>
            <a:chExt cx="8635081" cy="5861061"/>
          </a:xfrm>
        </p:grpSpPr>
        <p:sp>
          <p:nvSpPr>
            <p:cNvPr id="3" name="Freeform 3"/>
            <p:cNvSpPr/>
            <p:nvPr/>
          </p:nvSpPr>
          <p:spPr>
            <a:xfrm>
              <a:off x="582866" y="254405"/>
              <a:ext cx="7539631" cy="4372986"/>
            </a:xfrm>
            <a:custGeom>
              <a:avLst/>
              <a:gdLst/>
              <a:ahLst/>
              <a:cxnLst/>
              <a:rect l="l" t="t" r="r" b="b"/>
              <a:pathLst>
                <a:path w="7539631" h="4372986">
                  <a:moveTo>
                    <a:pt x="0" y="0"/>
                  </a:moveTo>
                  <a:lnTo>
                    <a:pt x="7539632" y="0"/>
                  </a:lnTo>
                  <a:lnTo>
                    <a:pt x="7539632" y="4372986"/>
                  </a:lnTo>
                  <a:lnTo>
                    <a:pt x="0" y="4372986"/>
                  </a:lnTo>
                  <a:lnTo>
                    <a:pt x="0" y="0"/>
                  </a:lnTo>
                  <a:close/>
                </a:path>
              </a:pathLst>
            </a:custGeom>
            <a:blipFill>
              <a:blip r:embed="rId2"/>
              <a:stretch>
                <a:fillRect/>
              </a:stretch>
            </a:blipFill>
          </p:spPr>
          <p:txBody>
            <a:bodyPr/>
            <a:lstStyle/>
            <a:p>
              <a:endParaRPr lang="en-US"/>
            </a:p>
          </p:txBody>
        </p:sp>
        <p:sp>
          <p:nvSpPr>
            <p:cNvPr id="4" name="Freeform 4"/>
            <p:cNvSpPr/>
            <p:nvPr/>
          </p:nvSpPr>
          <p:spPr>
            <a:xfrm>
              <a:off x="0" y="0"/>
              <a:ext cx="8635081" cy="5861061"/>
            </a:xfrm>
            <a:custGeom>
              <a:avLst/>
              <a:gdLst/>
              <a:ahLst/>
              <a:cxnLst/>
              <a:rect l="l" t="t" r="r" b="b"/>
              <a:pathLst>
                <a:path w="8635081" h="5861061">
                  <a:moveTo>
                    <a:pt x="0" y="0"/>
                  </a:moveTo>
                  <a:lnTo>
                    <a:pt x="8635081" y="0"/>
                  </a:lnTo>
                  <a:lnTo>
                    <a:pt x="8635081" y="5861061"/>
                  </a:lnTo>
                  <a:lnTo>
                    <a:pt x="0" y="5861061"/>
                  </a:lnTo>
                  <a:lnTo>
                    <a:pt x="0" y="0"/>
                  </a:lnTo>
                  <a:close/>
                </a:path>
              </a:pathLst>
            </a:custGeom>
            <a:blipFill>
              <a:blip r:embed="rId3"/>
              <a:stretch>
                <a:fillRect/>
              </a:stretch>
            </a:blipFill>
          </p:spPr>
          <p:txBody>
            <a:bodyPr/>
            <a:lstStyle/>
            <a:p>
              <a:endParaRPr lang="en-US"/>
            </a:p>
          </p:txBody>
        </p:sp>
      </p:grpSp>
      <p:grpSp>
        <p:nvGrpSpPr>
          <p:cNvPr id="5" name="Group 5"/>
          <p:cNvGrpSpPr/>
          <p:nvPr/>
        </p:nvGrpSpPr>
        <p:grpSpPr>
          <a:xfrm>
            <a:off x="7158374" y="2020081"/>
            <a:ext cx="6476311" cy="4395796"/>
            <a:chOff x="0" y="0"/>
            <a:chExt cx="8635081" cy="5861061"/>
          </a:xfrm>
        </p:grpSpPr>
        <p:sp>
          <p:nvSpPr>
            <p:cNvPr id="6" name="Freeform 6"/>
            <p:cNvSpPr/>
            <p:nvPr/>
          </p:nvSpPr>
          <p:spPr>
            <a:xfrm>
              <a:off x="626453" y="190702"/>
              <a:ext cx="7534575" cy="4398308"/>
            </a:xfrm>
            <a:custGeom>
              <a:avLst/>
              <a:gdLst/>
              <a:ahLst/>
              <a:cxnLst/>
              <a:rect l="l" t="t" r="r" b="b"/>
              <a:pathLst>
                <a:path w="7534575" h="4398308">
                  <a:moveTo>
                    <a:pt x="0" y="0"/>
                  </a:moveTo>
                  <a:lnTo>
                    <a:pt x="7534575" y="0"/>
                  </a:lnTo>
                  <a:lnTo>
                    <a:pt x="7534575" y="4398308"/>
                  </a:lnTo>
                  <a:lnTo>
                    <a:pt x="0" y="4398308"/>
                  </a:lnTo>
                  <a:lnTo>
                    <a:pt x="0" y="0"/>
                  </a:lnTo>
                  <a:close/>
                </a:path>
              </a:pathLst>
            </a:custGeom>
            <a:blipFill>
              <a:blip r:embed="rId4"/>
              <a:stretch>
                <a:fillRect/>
              </a:stretch>
            </a:blipFill>
          </p:spPr>
          <p:txBody>
            <a:bodyPr/>
            <a:lstStyle/>
            <a:p>
              <a:endParaRPr lang="en-US"/>
            </a:p>
          </p:txBody>
        </p:sp>
        <p:sp>
          <p:nvSpPr>
            <p:cNvPr id="7" name="Freeform 7"/>
            <p:cNvSpPr/>
            <p:nvPr/>
          </p:nvSpPr>
          <p:spPr>
            <a:xfrm>
              <a:off x="0" y="0"/>
              <a:ext cx="8635081" cy="5861061"/>
            </a:xfrm>
            <a:custGeom>
              <a:avLst/>
              <a:gdLst/>
              <a:ahLst/>
              <a:cxnLst/>
              <a:rect l="l" t="t" r="r" b="b"/>
              <a:pathLst>
                <a:path w="8635081" h="5861061">
                  <a:moveTo>
                    <a:pt x="0" y="0"/>
                  </a:moveTo>
                  <a:lnTo>
                    <a:pt x="8635081" y="0"/>
                  </a:lnTo>
                  <a:lnTo>
                    <a:pt x="8635081" y="5861061"/>
                  </a:lnTo>
                  <a:lnTo>
                    <a:pt x="0" y="5861061"/>
                  </a:lnTo>
                  <a:lnTo>
                    <a:pt x="0" y="0"/>
                  </a:lnTo>
                  <a:close/>
                </a:path>
              </a:pathLst>
            </a:custGeom>
            <a:blipFill>
              <a:blip r:embed="rId3"/>
              <a:stretch>
                <a:fillRect/>
              </a:stretch>
            </a:blipFill>
          </p:spPr>
          <p:txBody>
            <a:bodyPr/>
            <a:lstStyle/>
            <a:p>
              <a:endParaRPr lang="en-US"/>
            </a:p>
          </p:txBody>
        </p:sp>
      </p:grpSp>
      <p:grpSp>
        <p:nvGrpSpPr>
          <p:cNvPr id="8" name="Group 8"/>
          <p:cNvGrpSpPr/>
          <p:nvPr/>
        </p:nvGrpSpPr>
        <p:grpSpPr>
          <a:xfrm>
            <a:off x="13949010" y="1604604"/>
            <a:ext cx="3981257" cy="7077791"/>
            <a:chOff x="0" y="0"/>
            <a:chExt cx="5308343" cy="9437055"/>
          </a:xfrm>
        </p:grpSpPr>
        <p:grpSp>
          <p:nvGrpSpPr>
            <p:cNvPr id="9" name="Group 9"/>
            <p:cNvGrpSpPr/>
            <p:nvPr/>
          </p:nvGrpSpPr>
          <p:grpSpPr>
            <a:xfrm>
              <a:off x="548072" y="311917"/>
              <a:ext cx="4177096" cy="8802402"/>
              <a:chOff x="0" y="0"/>
              <a:chExt cx="825105" cy="1738746"/>
            </a:xfrm>
          </p:grpSpPr>
          <p:sp>
            <p:nvSpPr>
              <p:cNvPr id="10" name="Freeform 10"/>
              <p:cNvSpPr/>
              <p:nvPr/>
            </p:nvSpPr>
            <p:spPr>
              <a:xfrm>
                <a:off x="0" y="0"/>
                <a:ext cx="825105" cy="1738746"/>
              </a:xfrm>
              <a:custGeom>
                <a:avLst/>
                <a:gdLst/>
                <a:ahLst/>
                <a:cxnLst/>
                <a:rect l="l" t="t" r="r" b="b"/>
                <a:pathLst>
                  <a:path w="825105" h="1738746">
                    <a:moveTo>
                      <a:pt x="118619" y="0"/>
                    </a:moveTo>
                    <a:lnTo>
                      <a:pt x="706486" y="0"/>
                    </a:lnTo>
                    <a:cubicBezTo>
                      <a:pt x="737946" y="0"/>
                      <a:pt x="768117" y="12497"/>
                      <a:pt x="790363" y="34743"/>
                    </a:cubicBezTo>
                    <a:cubicBezTo>
                      <a:pt x="812608" y="56988"/>
                      <a:pt x="825105" y="87159"/>
                      <a:pt x="825105" y="118619"/>
                    </a:cubicBezTo>
                    <a:lnTo>
                      <a:pt x="825105" y="1620127"/>
                    </a:lnTo>
                    <a:cubicBezTo>
                      <a:pt x="825105" y="1651587"/>
                      <a:pt x="812608" y="1681758"/>
                      <a:pt x="790363" y="1704004"/>
                    </a:cubicBezTo>
                    <a:cubicBezTo>
                      <a:pt x="768117" y="1726249"/>
                      <a:pt x="737946" y="1738746"/>
                      <a:pt x="706486" y="1738746"/>
                    </a:cubicBezTo>
                    <a:lnTo>
                      <a:pt x="118619" y="1738746"/>
                    </a:lnTo>
                    <a:cubicBezTo>
                      <a:pt x="87159" y="1738746"/>
                      <a:pt x="56988" y="1726249"/>
                      <a:pt x="34743" y="1704004"/>
                    </a:cubicBezTo>
                    <a:cubicBezTo>
                      <a:pt x="12497" y="1681758"/>
                      <a:pt x="0" y="1651587"/>
                      <a:pt x="0" y="1620127"/>
                    </a:cubicBezTo>
                    <a:lnTo>
                      <a:pt x="0" y="118619"/>
                    </a:lnTo>
                    <a:cubicBezTo>
                      <a:pt x="0" y="87159"/>
                      <a:pt x="12497" y="56988"/>
                      <a:pt x="34743" y="34743"/>
                    </a:cubicBezTo>
                    <a:cubicBezTo>
                      <a:pt x="56988" y="12497"/>
                      <a:pt x="87159" y="0"/>
                      <a:pt x="118619" y="0"/>
                    </a:cubicBezTo>
                    <a:close/>
                  </a:path>
                </a:pathLst>
              </a:custGeom>
              <a:solidFill>
                <a:srgbClr val="020202"/>
              </a:solidFill>
            </p:spPr>
            <p:txBody>
              <a:bodyPr/>
              <a:lstStyle/>
              <a:p>
                <a:endParaRPr lang="en-US"/>
              </a:p>
            </p:txBody>
          </p:sp>
          <p:sp>
            <p:nvSpPr>
              <p:cNvPr id="11" name="TextBox 11"/>
              <p:cNvSpPr txBox="1"/>
              <p:nvPr/>
            </p:nvSpPr>
            <p:spPr>
              <a:xfrm>
                <a:off x="0" y="-38100"/>
                <a:ext cx="825105" cy="1776846"/>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583175" y="2303371"/>
              <a:ext cx="4141993" cy="4830313"/>
            </a:xfrm>
            <a:custGeom>
              <a:avLst/>
              <a:gdLst/>
              <a:ahLst/>
              <a:cxnLst/>
              <a:rect l="l" t="t" r="r" b="b"/>
              <a:pathLst>
                <a:path w="4141993" h="4830313">
                  <a:moveTo>
                    <a:pt x="0" y="0"/>
                  </a:moveTo>
                  <a:lnTo>
                    <a:pt x="4141993" y="0"/>
                  </a:lnTo>
                  <a:lnTo>
                    <a:pt x="4141993" y="4830313"/>
                  </a:lnTo>
                  <a:lnTo>
                    <a:pt x="0" y="4830313"/>
                  </a:lnTo>
                  <a:lnTo>
                    <a:pt x="0" y="0"/>
                  </a:lnTo>
                  <a:close/>
                </a:path>
              </a:pathLst>
            </a:custGeom>
            <a:blipFill>
              <a:blip r:embed="rId5"/>
              <a:stretch>
                <a:fillRect/>
              </a:stretch>
            </a:blipFill>
          </p:spPr>
          <p:txBody>
            <a:bodyPr/>
            <a:lstStyle/>
            <a:p>
              <a:endParaRPr lang="en-US"/>
            </a:p>
          </p:txBody>
        </p:sp>
        <p:sp>
          <p:nvSpPr>
            <p:cNvPr id="13" name="Freeform 13"/>
            <p:cNvSpPr/>
            <p:nvPr/>
          </p:nvSpPr>
          <p:spPr>
            <a:xfrm>
              <a:off x="0" y="0"/>
              <a:ext cx="5308343" cy="9437055"/>
            </a:xfrm>
            <a:custGeom>
              <a:avLst/>
              <a:gdLst/>
              <a:ahLst/>
              <a:cxnLst/>
              <a:rect l="l" t="t" r="r" b="b"/>
              <a:pathLst>
                <a:path w="5308343" h="9437055">
                  <a:moveTo>
                    <a:pt x="0" y="0"/>
                  </a:moveTo>
                  <a:lnTo>
                    <a:pt x="5308343" y="0"/>
                  </a:lnTo>
                  <a:lnTo>
                    <a:pt x="5308343" y="9437055"/>
                  </a:lnTo>
                  <a:lnTo>
                    <a:pt x="0" y="94370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sp>
        <p:nvSpPr>
          <p:cNvPr id="14" name="TextBox 14"/>
          <p:cNvSpPr txBox="1"/>
          <p:nvPr/>
        </p:nvSpPr>
        <p:spPr>
          <a:xfrm>
            <a:off x="2906937" y="381000"/>
            <a:ext cx="12474125" cy="1219200"/>
          </a:xfrm>
          <a:prstGeom prst="rect">
            <a:avLst/>
          </a:prstGeom>
        </p:spPr>
        <p:txBody>
          <a:bodyPr lIns="0" tIns="0" rIns="0" bIns="0" rtlCol="0" anchor="t">
            <a:spAutoFit/>
          </a:bodyPr>
          <a:lstStyle/>
          <a:p>
            <a:pPr algn="ctr">
              <a:lnSpc>
                <a:spcPts val="9000"/>
              </a:lnSpc>
            </a:pPr>
            <a:r>
              <a:rPr lang="en-US" sz="7500" b="1" spc="-112">
                <a:solidFill>
                  <a:srgbClr val="E5CDFC"/>
                </a:solidFill>
                <a:latin typeface="Poppins Bold"/>
                <a:ea typeface="Poppins Bold"/>
                <a:cs typeface="Poppins Bold"/>
                <a:sym typeface="Poppins Bold"/>
              </a:rPr>
              <a:t>OUR LANDING PAGE</a:t>
            </a:r>
          </a:p>
        </p:txBody>
      </p:sp>
      <p:sp>
        <p:nvSpPr>
          <p:cNvPr id="15" name="TextBox 15"/>
          <p:cNvSpPr txBox="1"/>
          <p:nvPr/>
        </p:nvSpPr>
        <p:spPr>
          <a:xfrm>
            <a:off x="781685" y="7292983"/>
            <a:ext cx="4250504" cy="676231"/>
          </a:xfrm>
          <a:prstGeom prst="rect">
            <a:avLst/>
          </a:prstGeom>
        </p:spPr>
        <p:txBody>
          <a:bodyPr lIns="0" tIns="0" rIns="0" bIns="0" rtlCol="0" anchor="t">
            <a:spAutoFit/>
          </a:bodyPr>
          <a:lstStyle/>
          <a:p>
            <a:pPr marL="971547" lvl="1" indent="-485773" algn="l">
              <a:lnSpc>
                <a:spcPts val="5399"/>
              </a:lnSpc>
              <a:buAutoNum type="arabicPeriod"/>
            </a:pPr>
            <a:r>
              <a:rPr lang="en-US" sz="4499" b="1" u="sng">
                <a:solidFill>
                  <a:srgbClr val="FFFFFF"/>
                </a:solidFill>
                <a:latin typeface="Quicksand Bold"/>
                <a:ea typeface="Quicksand Bold"/>
                <a:cs typeface="Quicksand Bold"/>
                <a:sym typeface="Quicksand Bold"/>
                <a:hlinkClick r:id="rId8" tooltip="https://setscene.vercel.app"/>
              </a:rPr>
              <a:t>our website</a:t>
            </a:r>
          </a:p>
        </p:txBody>
      </p:sp>
      <p:sp>
        <p:nvSpPr>
          <p:cNvPr id="16" name="TextBox 16"/>
          <p:cNvSpPr txBox="1"/>
          <p:nvPr/>
        </p:nvSpPr>
        <p:spPr>
          <a:xfrm>
            <a:off x="6330941" y="7292983"/>
            <a:ext cx="4250504" cy="676231"/>
          </a:xfrm>
          <a:prstGeom prst="rect">
            <a:avLst/>
          </a:prstGeom>
        </p:spPr>
        <p:txBody>
          <a:bodyPr lIns="0" tIns="0" rIns="0" bIns="0" rtlCol="0" anchor="t">
            <a:spAutoFit/>
          </a:bodyPr>
          <a:lstStyle/>
          <a:p>
            <a:pPr algn="l">
              <a:lnSpc>
                <a:spcPts val="5399"/>
              </a:lnSpc>
            </a:pPr>
            <a:r>
              <a:rPr lang="en-US" sz="4499">
                <a:solidFill>
                  <a:srgbClr val="FFFFFF"/>
                </a:solidFill>
                <a:latin typeface="Quicksand"/>
                <a:ea typeface="Quicksand"/>
                <a:cs typeface="Quicksand"/>
                <a:sym typeface="Quicksand"/>
              </a:rPr>
              <a:t>2. </a:t>
            </a:r>
            <a:r>
              <a:rPr lang="en-US" sz="4499" b="1" u="sng">
                <a:solidFill>
                  <a:srgbClr val="FFFFFF"/>
                </a:solidFill>
                <a:latin typeface="Quicksand Bold"/>
                <a:ea typeface="Quicksand Bold"/>
                <a:cs typeface="Quicksand Bold"/>
                <a:sym typeface="Quicksand Bold"/>
                <a:hlinkClick r:id="rId9" tooltip="https://formspree.io/login?next=/forms/xeopweog/submissions?"/>
              </a:rPr>
              <a:t>survey</a:t>
            </a:r>
          </a:p>
        </p:txBody>
      </p:sp>
      <p:sp>
        <p:nvSpPr>
          <p:cNvPr id="17" name="TextBox 17"/>
          <p:cNvSpPr txBox="1"/>
          <p:nvPr/>
        </p:nvSpPr>
        <p:spPr>
          <a:xfrm>
            <a:off x="9905126" y="7292983"/>
            <a:ext cx="4250504" cy="676231"/>
          </a:xfrm>
          <a:prstGeom prst="rect">
            <a:avLst/>
          </a:prstGeom>
        </p:spPr>
        <p:txBody>
          <a:bodyPr lIns="0" tIns="0" rIns="0" bIns="0" rtlCol="0" anchor="t">
            <a:spAutoFit/>
          </a:bodyPr>
          <a:lstStyle/>
          <a:p>
            <a:pPr algn="l">
              <a:lnSpc>
                <a:spcPts val="5399"/>
              </a:lnSpc>
            </a:pPr>
            <a:r>
              <a:rPr lang="en-US" sz="4499">
                <a:solidFill>
                  <a:srgbClr val="FFFFFF"/>
                </a:solidFill>
                <a:latin typeface="Quicksand"/>
                <a:ea typeface="Quicksand"/>
                <a:cs typeface="Quicksand"/>
                <a:sym typeface="Quicksand"/>
              </a:rPr>
              <a:t>3. </a:t>
            </a:r>
            <a:r>
              <a:rPr lang="en-US" sz="4499" b="1" u="sng">
                <a:solidFill>
                  <a:srgbClr val="FFFFFF"/>
                </a:solidFill>
                <a:latin typeface="Quicksand Bold"/>
                <a:ea typeface="Quicksand Bold"/>
                <a:cs typeface="Quicksand Bold"/>
                <a:sym typeface="Quicksand Bold"/>
                <a:hlinkClick r:id="rId10" tooltip="https://cloud.umami.is/analytics/eu/login"/>
              </a:rPr>
              <a:t>analysis</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1794</Words>
  <Application>Microsoft Office PowerPoint</Application>
  <PresentationFormat>Custom</PresentationFormat>
  <Paragraphs>297</Paragraphs>
  <Slides>35</Slides>
  <Notes>0</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6" baseType="lpstr">
      <vt:lpstr>Arial</vt:lpstr>
      <vt:lpstr>Codec Pro</vt:lpstr>
      <vt:lpstr>Quicksand</vt:lpstr>
      <vt:lpstr>Open Sans Bold</vt:lpstr>
      <vt:lpstr>Francois One</vt:lpstr>
      <vt:lpstr>Open Sans</vt:lpstr>
      <vt:lpstr>Quicksand Bold</vt:lpstr>
      <vt:lpstr>Calibri</vt:lpstr>
      <vt:lpstr>Poppins Bold</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2</dc:title>
  <cp:lastModifiedBy>Non Diaaldin Malik Alkhidir</cp:lastModifiedBy>
  <cp:revision>4</cp:revision>
  <dcterms:created xsi:type="dcterms:W3CDTF">2006-08-16T00:00:00Z</dcterms:created>
  <dcterms:modified xsi:type="dcterms:W3CDTF">2025-12-04T12:22:52Z</dcterms:modified>
  <dc:identifier>DAG4IXNq_QU</dc:identifier>
</cp:coreProperties>
</file>